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8"/>
  </p:notesMasterIdLst>
  <p:handoutMasterIdLst>
    <p:handoutMasterId r:id="rId29"/>
  </p:handoutMasterIdLst>
  <p:sldIdLst>
    <p:sldId id="276" r:id="rId2"/>
    <p:sldId id="342" r:id="rId3"/>
    <p:sldId id="361" r:id="rId4"/>
    <p:sldId id="345" r:id="rId5"/>
    <p:sldId id="352" r:id="rId6"/>
    <p:sldId id="341" r:id="rId7"/>
    <p:sldId id="360" r:id="rId8"/>
    <p:sldId id="347" r:id="rId9"/>
    <p:sldId id="346" r:id="rId10"/>
    <p:sldId id="356" r:id="rId11"/>
    <p:sldId id="335" r:id="rId12"/>
    <p:sldId id="362" r:id="rId13"/>
    <p:sldId id="351" r:id="rId14"/>
    <p:sldId id="348" r:id="rId15"/>
    <p:sldId id="349" r:id="rId16"/>
    <p:sldId id="350" r:id="rId17"/>
    <p:sldId id="353" r:id="rId18"/>
    <p:sldId id="354" r:id="rId19"/>
    <p:sldId id="357" r:id="rId20"/>
    <p:sldId id="358" r:id="rId21"/>
    <p:sldId id="359" r:id="rId22"/>
    <p:sldId id="336" r:id="rId23"/>
    <p:sldId id="365" r:id="rId24"/>
    <p:sldId id="355" r:id="rId25"/>
    <p:sldId id="339" r:id="rId26"/>
    <p:sldId id="332" r:id="rId27"/>
  </p:sldIdLst>
  <p:sldSz cx="9144000" cy="6218238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rgbClr val="4677BF"/>
        </a:solidFill>
        <a:latin typeface="Comic Sans MS" panose="030F0702030302020204" pitchFamily="66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678FCB"/>
    <a:srgbClr val="417F98"/>
    <a:srgbClr val="4677BF"/>
    <a:srgbClr val="66CCFF"/>
    <a:srgbClr val="D7DFCE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02" autoAdjust="0"/>
  </p:normalViewPr>
  <p:slideViewPr>
    <p:cSldViewPr>
      <p:cViewPr varScale="1">
        <p:scale>
          <a:sx n="81" d="100"/>
          <a:sy n="81" d="100"/>
        </p:scale>
        <p:origin x="853" y="76"/>
      </p:cViewPr>
      <p:guideLst>
        <p:guide orient="horz" pos="19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241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7A415-F1B5-4D78-A436-AC8386C39AD1}" type="doc">
      <dgm:prSet loTypeId="urn:microsoft.com/office/officeart/2005/8/layout/gear1" loCatId="process" qsTypeId="urn:microsoft.com/office/officeart/2005/8/quickstyle/simple1" qsCatId="simple" csTypeId="urn:microsoft.com/office/officeart/2005/8/colors/accent2_1" csCatId="accent2" phldr="1"/>
      <dgm:spPr/>
    </dgm:pt>
    <dgm:pt modelId="{D4DF058D-7803-42E6-98F9-C11367E40DC5}">
      <dgm:prSet phldrT="[Text]" custT="1"/>
      <dgm:spPr>
        <a:solidFill>
          <a:srgbClr val="0070C0"/>
        </a:solidFill>
        <a:ln>
          <a:solidFill>
            <a:srgbClr val="0070C0"/>
          </a:solidFill>
        </a:ln>
      </dgm:spPr>
      <dgm:t>
        <a:bodyPr/>
        <a:lstStyle/>
        <a:p>
          <a:r>
            <a:rPr lang="zh-CN" altLang="en-US" sz="3200" b="1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基础研究支撑</a:t>
          </a:r>
          <a:endParaRPr lang="en-US" sz="3200" b="1" dirty="0">
            <a:solidFill>
              <a:schemeClr val="bg1"/>
            </a:solidFill>
          </a:endParaRPr>
        </a:p>
      </dgm:t>
    </dgm:pt>
    <dgm:pt modelId="{B41F44DB-A5AB-4F93-BEC9-177050C13512}" type="parTrans" cxnId="{C5F9B202-D03E-486F-880F-9BBBC781DDA5}">
      <dgm:prSet/>
      <dgm:spPr/>
      <dgm:t>
        <a:bodyPr/>
        <a:lstStyle/>
        <a:p>
          <a:endParaRPr lang="en-US" b="1"/>
        </a:p>
      </dgm:t>
    </dgm:pt>
    <dgm:pt modelId="{9C64D2B7-18E2-4160-BE16-DCF511C80F1F}" type="sibTrans" cxnId="{C5F9B202-D03E-486F-880F-9BBBC781DDA5}">
      <dgm:prSet/>
      <dgm:spPr/>
      <dgm:t>
        <a:bodyPr/>
        <a:lstStyle/>
        <a:p>
          <a:endParaRPr lang="en-US" b="1"/>
        </a:p>
      </dgm:t>
    </dgm:pt>
    <dgm:pt modelId="{EADBBF7F-E90C-4C68-8EBC-44D56709646E}">
      <dgm:prSet phldrT="[Text]" custT="1"/>
      <dgm:spPr>
        <a:solidFill>
          <a:srgbClr val="00B050"/>
        </a:solidFill>
        <a:ln>
          <a:solidFill>
            <a:schemeClr val="bg1"/>
          </a:solidFill>
        </a:ln>
      </dgm:spPr>
      <dgm:t>
        <a:bodyPr/>
        <a:lstStyle/>
        <a:p>
          <a:r>
            <a:rPr lang="zh-CN" altLang="en-US" sz="1800" b="1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软件工程智能化</a:t>
          </a:r>
          <a:endParaRPr lang="en-US" sz="1800" b="1" dirty="0">
            <a:solidFill>
              <a:schemeClr val="bg1"/>
            </a:solidFill>
          </a:endParaRPr>
        </a:p>
      </dgm:t>
    </dgm:pt>
    <dgm:pt modelId="{43331758-B48D-4D74-B6AE-C5F288CD3173}" type="parTrans" cxnId="{6D7744A3-3D2B-4990-9CAC-F9F4DC8BE6FD}">
      <dgm:prSet/>
      <dgm:spPr/>
      <dgm:t>
        <a:bodyPr/>
        <a:lstStyle/>
        <a:p>
          <a:endParaRPr lang="en-US" b="1"/>
        </a:p>
      </dgm:t>
    </dgm:pt>
    <dgm:pt modelId="{82A69356-D47F-41DA-ACDE-BE01F1E7EA29}" type="sibTrans" cxnId="{6D7744A3-3D2B-4990-9CAC-F9F4DC8BE6FD}">
      <dgm:prSet/>
      <dgm:spPr/>
      <dgm:t>
        <a:bodyPr/>
        <a:lstStyle/>
        <a:p>
          <a:endParaRPr lang="en-US" b="1"/>
        </a:p>
      </dgm:t>
    </dgm:pt>
    <dgm:pt modelId="{FE40FCE6-E843-4F68-B5ED-41AE059194F4}">
      <dgm:prSet phldrT="[Text]" custT="1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zh-CN" altLang="en-US" sz="2000" b="1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软件</a:t>
          </a:r>
          <a:r>
            <a:rPr lang="en-US" altLang="zh-CN" sz="2000" b="1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2.0</a:t>
          </a:r>
          <a:r>
            <a:rPr lang="zh-CN" altLang="en-US" sz="2000" b="1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工程化</a:t>
          </a:r>
          <a:endParaRPr lang="en-US" sz="2000" b="1" dirty="0">
            <a:solidFill>
              <a:schemeClr val="bg1"/>
            </a:solidFill>
          </a:endParaRPr>
        </a:p>
      </dgm:t>
    </dgm:pt>
    <dgm:pt modelId="{408EB46B-C17A-422F-AB5A-A1449683B675}" type="sibTrans" cxnId="{0F2310EE-BD27-4D2A-BE9D-B24ADCD606E7}">
      <dgm:prSet/>
      <dgm:spPr/>
      <dgm:t>
        <a:bodyPr/>
        <a:lstStyle/>
        <a:p>
          <a:endParaRPr lang="en-US" b="1"/>
        </a:p>
      </dgm:t>
    </dgm:pt>
    <dgm:pt modelId="{C58E2009-3F5A-4087-9994-32D3889E74AD}" type="parTrans" cxnId="{0F2310EE-BD27-4D2A-BE9D-B24ADCD606E7}">
      <dgm:prSet/>
      <dgm:spPr/>
      <dgm:t>
        <a:bodyPr/>
        <a:lstStyle/>
        <a:p>
          <a:endParaRPr lang="en-US" b="1"/>
        </a:p>
      </dgm:t>
    </dgm:pt>
    <dgm:pt modelId="{09C37990-806D-4747-8344-CB26E2F5A307}" type="pres">
      <dgm:prSet presAssocID="{49B7A415-F1B5-4D78-A436-AC8386C39AD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17D4037-2476-414E-AE0F-FAA3B3D54599}" type="pres">
      <dgm:prSet presAssocID="{D4DF058D-7803-42E6-98F9-C11367E40DC5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2CA9F-4CE8-451E-A687-AC69907A33C7}" type="pres">
      <dgm:prSet presAssocID="{D4DF058D-7803-42E6-98F9-C11367E40DC5}" presName="gear1srcNode" presStyleLbl="node1" presStyleIdx="0" presStyleCnt="3"/>
      <dgm:spPr/>
      <dgm:t>
        <a:bodyPr/>
        <a:lstStyle/>
        <a:p>
          <a:endParaRPr lang="en-US"/>
        </a:p>
      </dgm:t>
    </dgm:pt>
    <dgm:pt modelId="{555E81F7-3246-4ED4-B262-4478D7BA7FF6}" type="pres">
      <dgm:prSet presAssocID="{D4DF058D-7803-42E6-98F9-C11367E40DC5}" presName="gear1dstNode" presStyleLbl="node1" presStyleIdx="0" presStyleCnt="3"/>
      <dgm:spPr/>
      <dgm:t>
        <a:bodyPr/>
        <a:lstStyle/>
        <a:p>
          <a:endParaRPr lang="en-US"/>
        </a:p>
      </dgm:t>
    </dgm:pt>
    <dgm:pt modelId="{9E89DF16-66DD-4CBA-B612-443283D7A6E6}" type="pres">
      <dgm:prSet presAssocID="{EADBBF7F-E90C-4C68-8EBC-44D56709646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F151B-D6C5-43F5-87BD-FEF4BE8EDA6B}" type="pres">
      <dgm:prSet presAssocID="{EADBBF7F-E90C-4C68-8EBC-44D56709646E}" presName="gear2srcNode" presStyleLbl="node1" presStyleIdx="1" presStyleCnt="3"/>
      <dgm:spPr/>
      <dgm:t>
        <a:bodyPr/>
        <a:lstStyle/>
        <a:p>
          <a:endParaRPr lang="en-US"/>
        </a:p>
      </dgm:t>
    </dgm:pt>
    <dgm:pt modelId="{2B6FB222-225A-410A-A689-EDDE92194CE7}" type="pres">
      <dgm:prSet presAssocID="{EADBBF7F-E90C-4C68-8EBC-44D56709646E}" presName="gear2dstNode" presStyleLbl="node1" presStyleIdx="1" presStyleCnt="3"/>
      <dgm:spPr/>
      <dgm:t>
        <a:bodyPr/>
        <a:lstStyle/>
        <a:p>
          <a:endParaRPr lang="en-US"/>
        </a:p>
      </dgm:t>
    </dgm:pt>
    <dgm:pt modelId="{58C6D8AF-C879-480C-9D90-52533AC5869D}" type="pres">
      <dgm:prSet presAssocID="{FE40FCE6-E843-4F68-B5ED-41AE059194F4}" presName="gear3" presStyleLbl="node1" presStyleIdx="2" presStyleCnt="3"/>
      <dgm:spPr/>
      <dgm:t>
        <a:bodyPr/>
        <a:lstStyle/>
        <a:p>
          <a:endParaRPr lang="en-US"/>
        </a:p>
      </dgm:t>
    </dgm:pt>
    <dgm:pt modelId="{1E2513D1-859A-4B24-AC62-EA106D8F6C9B}" type="pres">
      <dgm:prSet presAssocID="{FE40FCE6-E843-4F68-B5ED-41AE059194F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9DE0D-B6FF-4761-903D-243C6A6523BE}" type="pres">
      <dgm:prSet presAssocID="{FE40FCE6-E843-4F68-B5ED-41AE059194F4}" presName="gear3srcNode" presStyleLbl="node1" presStyleIdx="2" presStyleCnt="3"/>
      <dgm:spPr/>
      <dgm:t>
        <a:bodyPr/>
        <a:lstStyle/>
        <a:p>
          <a:endParaRPr lang="en-US"/>
        </a:p>
      </dgm:t>
    </dgm:pt>
    <dgm:pt modelId="{851B8A03-566B-4967-9EEF-E573B66ADA13}" type="pres">
      <dgm:prSet presAssocID="{FE40FCE6-E843-4F68-B5ED-41AE059194F4}" presName="gear3dstNode" presStyleLbl="node1" presStyleIdx="2" presStyleCnt="3"/>
      <dgm:spPr/>
      <dgm:t>
        <a:bodyPr/>
        <a:lstStyle/>
        <a:p>
          <a:endParaRPr lang="en-US"/>
        </a:p>
      </dgm:t>
    </dgm:pt>
    <dgm:pt modelId="{9897C05C-B450-40DA-885E-0028AFE06235}" type="pres">
      <dgm:prSet presAssocID="{9C64D2B7-18E2-4160-BE16-DCF511C80F1F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4F8856C7-95C9-4C40-AD1E-7DAF20276669}" type="pres">
      <dgm:prSet presAssocID="{82A69356-D47F-41DA-ACDE-BE01F1E7EA29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7F6B4C11-7C71-4781-A0DF-A68F3D799D45}" type="pres">
      <dgm:prSet presAssocID="{408EB46B-C17A-422F-AB5A-A1449683B675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E2C61C2-16FB-4ED1-8B27-77C85FE2D94C}" type="presOf" srcId="{EADBBF7F-E90C-4C68-8EBC-44D56709646E}" destId="{9E89DF16-66DD-4CBA-B612-443283D7A6E6}" srcOrd="0" destOrd="0" presId="urn:microsoft.com/office/officeart/2005/8/layout/gear1"/>
    <dgm:cxn modelId="{6D7744A3-3D2B-4990-9CAC-F9F4DC8BE6FD}" srcId="{49B7A415-F1B5-4D78-A436-AC8386C39AD1}" destId="{EADBBF7F-E90C-4C68-8EBC-44D56709646E}" srcOrd="1" destOrd="0" parTransId="{43331758-B48D-4D74-B6AE-C5F288CD3173}" sibTransId="{82A69356-D47F-41DA-ACDE-BE01F1E7EA29}"/>
    <dgm:cxn modelId="{49A12761-D9B3-4C45-AF8E-3A12244D8F8E}" type="presOf" srcId="{FE40FCE6-E843-4F68-B5ED-41AE059194F4}" destId="{851B8A03-566B-4967-9EEF-E573B66ADA13}" srcOrd="3" destOrd="0" presId="urn:microsoft.com/office/officeart/2005/8/layout/gear1"/>
    <dgm:cxn modelId="{753B71F3-317E-475B-A86B-BB085EB7C930}" type="presOf" srcId="{408EB46B-C17A-422F-AB5A-A1449683B675}" destId="{7F6B4C11-7C71-4781-A0DF-A68F3D799D45}" srcOrd="0" destOrd="0" presId="urn:microsoft.com/office/officeart/2005/8/layout/gear1"/>
    <dgm:cxn modelId="{6E73B620-EBA8-4A74-B518-73B98FB299C9}" type="presOf" srcId="{9C64D2B7-18E2-4160-BE16-DCF511C80F1F}" destId="{9897C05C-B450-40DA-885E-0028AFE06235}" srcOrd="0" destOrd="0" presId="urn:microsoft.com/office/officeart/2005/8/layout/gear1"/>
    <dgm:cxn modelId="{EBE74E40-EE79-4D02-BEE7-30059AACDD35}" type="presOf" srcId="{D4DF058D-7803-42E6-98F9-C11367E40DC5}" destId="{C17D4037-2476-414E-AE0F-FAA3B3D54599}" srcOrd="0" destOrd="0" presId="urn:microsoft.com/office/officeart/2005/8/layout/gear1"/>
    <dgm:cxn modelId="{4EAE3FB0-9C30-4D88-A1FD-D75580284B28}" type="presOf" srcId="{D4DF058D-7803-42E6-98F9-C11367E40DC5}" destId="{555E81F7-3246-4ED4-B262-4478D7BA7FF6}" srcOrd="2" destOrd="0" presId="urn:microsoft.com/office/officeart/2005/8/layout/gear1"/>
    <dgm:cxn modelId="{C5F9B202-D03E-486F-880F-9BBBC781DDA5}" srcId="{49B7A415-F1B5-4D78-A436-AC8386C39AD1}" destId="{D4DF058D-7803-42E6-98F9-C11367E40DC5}" srcOrd="0" destOrd="0" parTransId="{B41F44DB-A5AB-4F93-BEC9-177050C13512}" sibTransId="{9C64D2B7-18E2-4160-BE16-DCF511C80F1F}"/>
    <dgm:cxn modelId="{DF9FEA5B-F55C-446E-A044-9A2CAA472DCA}" type="presOf" srcId="{FE40FCE6-E843-4F68-B5ED-41AE059194F4}" destId="{FA79DE0D-B6FF-4761-903D-243C6A6523BE}" srcOrd="2" destOrd="0" presId="urn:microsoft.com/office/officeart/2005/8/layout/gear1"/>
    <dgm:cxn modelId="{270CB6C3-B434-4714-AFAA-7D39D13DE833}" type="presOf" srcId="{49B7A415-F1B5-4D78-A436-AC8386C39AD1}" destId="{09C37990-806D-4747-8344-CB26E2F5A307}" srcOrd="0" destOrd="0" presId="urn:microsoft.com/office/officeart/2005/8/layout/gear1"/>
    <dgm:cxn modelId="{2C71F035-F300-48A5-808E-0659778BA68B}" type="presOf" srcId="{FE40FCE6-E843-4F68-B5ED-41AE059194F4}" destId="{1E2513D1-859A-4B24-AC62-EA106D8F6C9B}" srcOrd="1" destOrd="0" presId="urn:microsoft.com/office/officeart/2005/8/layout/gear1"/>
    <dgm:cxn modelId="{2F3B3465-BD48-49FB-BA58-18C0CAC097B9}" type="presOf" srcId="{EADBBF7F-E90C-4C68-8EBC-44D56709646E}" destId="{924F151B-D6C5-43F5-87BD-FEF4BE8EDA6B}" srcOrd="1" destOrd="0" presId="urn:microsoft.com/office/officeart/2005/8/layout/gear1"/>
    <dgm:cxn modelId="{CBAD1681-869B-4434-8BC8-8AA70215E15B}" type="presOf" srcId="{EADBBF7F-E90C-4C68-8EBC-44D56709646E}" destId="{2B6FB222-225A-410A-A689-EDDE92194CE7}" srcOrd="2" destOrd="0" presId="urn:microsoft.com/office/officeart/2005/8/layout/gear1"/>
    <dgm:cxn modelId="{08D3FFFD-26C9-44E6-8813-743A12A0AFB2}" type="presOf" srcId="{FE40FCE6-E843-4F68-B5ED-41AE059194F4}" destId="{58C6D8AF-C879-480C-9D90-52533AC5869D}" srcOrd="0" destOrd="0" presId="urn:microsoft.com/office/officeart/2005/8/layout/gear1"/>
    <dgm:cxn modelId="{5A0EA907-6A3D-4D96-B130-95C68CA70764}" type="presOf" srcId="{D4DF058D-7803-42E6-98F9-C11367E40DC5}" destId="{9902CA9F-4CE8-451E-A687-AC69907A33C7}" srcOrd="1" destOrd="0" presId="urn:microsoft.com/office/officeart/2005/8/layout/gear1"/>
    <dgm:cxn modelId="{56E9EE09-9E37-4AD9-841C-D592F499A5A1}" type="presOf" srcId="{82A69356-D47F-41DA-ACDE-BE01F1E7EA29}" destId="{4F8856C7-95C9-4C40-AD1E-7DAF20276669}" srcOrd="0" destOrd="0" presId="urn:microsoft.com/office/officeart/2005/8/layout/gear1"/>
    <dgm:cxn modelId="{0F2310EE-BD27-4D2A-BE9D-B24ADCD606E7}" srcId="{49B7A415-F1B5-4D78-A436-AC8386C39AD1}" destId="{FE40FCE6-E843-4F68-B5ED-41AE059194F4}" srcOrd="2" destOrd="0" parTransId="{C58E2009-3F5A-4087-9994-32D3889E74AD}" sibTransId="{408EB46B-C17A-422F-AB5A-A1449683B675}"/>
    <dgm:cxn modelId="{825D737D-812B-46A2-8CD7-C1C84C5B43AC}" type="presParOf" srcId="{09C37990-806D-4747-8344-CB26E2F5A307}" destId="{C17D4037-2476-414E-AE0F-FAA3B3D54599}" srcOrd="0" destOrd="0" presId="urn:microsoft.com/office/officeart/2005/8/layout/gear1"/>
    <dgm:cxn modelId="{52FC9D68-F40F-464A-810F-7EEE95D26261}" type="presParOf" srcId="{09C37990-806D-4747-8344-CB26E2F5A307}" destId="{9902CA9F-4CE8-451E-A687-AC69907A33C7}" srcOrd="1" destOrd="0" presId="urn:microsoft.com/office/officeart/2005/8/layout/gear1"/>
    <dgm:cxn modelId="{83F9ABD3-4C1D-45CE-AD40-CDEBBC46EF3C}" type="presParOf" srcId="{09C37990-806D-4747-8344-CB26E2F5A307}" destId="{555E81F7-3246-4ED4-B262-4478D7BA7FF6}" srcOrd="2" destOrd="0" presId="urn:microsoft.com/office/officeart/2005/8/layout/gear1"/>
    <dgm:cxn modelId="{624C7CCD-4A3E-44A7-BF2F-BC0F66904BDE}" type="presParOf" srcId="{09C37990-806D-4747-8344-CB26E2F5A307}" destId="{9E89DF16-66DD-4CBA-B612-443283D7A6E6}" srcOrd="3" destOrd="0" presId="urn:microsoft.com/office/officeart/2005/8/layout/gear1"/>
    <dgm:cxn modelId="{CB743097-580B-465D-A0EC-9EFBFE30484E}" type="presParOf" srcId="{09C37990-806D-4747-8344-CB26E2F5A307}" destId="{924F151B-D6C5-43F5-87BD-FEF4BE8EDA6B}" srcOrd="4" destOrd="0" presId="urn:microsoft.com/office/officeart/2005/8/layout/gear1"/>
    <dgm:cxn modelId="{B7E417C7-0236-4056-BC97-87B795A509ED}" type="presParOf" srcId="{09C37990-806D-4747-8344-CB26E2F5A307}" destId="{2B6FB222-225A-410A-A689-EDDE92194CE7}" srcOrd="5" destOrd="0" presId="urn:microsoft.com/office/officeart/2005/8/layout/gear1"/>
    <dgm:cxn modelId="{D76B3192-CF84-48DF-9FFD-881A5284C392}" type="presParOf" srcId="{09C37990-806D-4747-8344-CB26E2F5A307}" destId="{58C6D8AF-C879-480C-9D90-52533AC5869D}" srcOrd="6" destOrd="0" presId="urn:microsoft.com/office/officeart/2005/8/layout/gear1"/>
    <dgm:cxn modelId="{F39304FA-3ACF-46EE-8A7A-005FD9EE9E96}" type="presParOf" srcId="{09C37990-806D-4747-8344-CB26E2F5A307}" destId="{1E2513D1-859A-4B24-AC62-EA106D8F6C9B}" srcOrd="7" destOrd="0" presId="urn:microsoft.com/office/officeart/2005/8/layout/gear1"/>
    <dgm:cxn modelId="{8F2BA022-AFF3-4F7C-B254-E3A125A1516C}" type="presParOf" srcId="{09C37990-806D-4747-8344-CB26E2F5A307}" destId="{FA79DE0D-B6FF-4761-903D-243C6A6523BE}" srcOrd="8" destOrd="0" presId="urn:microsoft.com/office/officeart/2005/8/layout/gear1"/>
    <dgm:cxn modelId="{E2621C02-B9AA-4A72-8975-AEA8382B1FE8}" type="presParOf" srcId="{09C37990-806D-4747-8344-CB26E2F5A307}" destId="{851B8A03-566B-4967-9EEF-E573B66ADA13}" srcOrd="9" destOrd="0" presId="urn:microsoft.com/office/officeart/2005/8/layout/gear1"/>
    <dgm:cxn modelId="{914175C6-186D-4928-A140-84117B403B7E}" type="presParOf" srcId="{09C37990-806D-4747-8344-CB26E2F5A307}" destId="{9897C05C-B450-40DA-885E-0028AFE06235}" srcOrd="10" destOrd="0" presId="urn:microsoft.com/office/officeart/2005/8/layout/gear1"/>
    <dgm:cxn modelId="{BB1F22F3-8D14-4796-8163-CBA600A32D8A}" type="presParOf" srcId="{09C37990-806D-4747-8344-CB26E2F5A307}" destId="{4F8856C7-95C9-4C40-AD1E-7DAF20276669}" srcOrd="11" destOrd="0" presId="urn:microsoft.com/office/officeart/2005/8/layout/gear1"/>
    <dgm:cxn modelId="{0FB47625-8187-4024-A048-84AE50FD3676}" type="presParOf" srcId="{09C37990-806D-4747-8344-CB26E2F5A307}" destId="{7F6B4C11-7C71-4781-A0DF-A68F3D799D4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D4037-2476-414E-AE0F-FAA3B3D54599}">
      <dsp:nvSpPr>
        <dsp:cNvPr id="0" name=""/>
        <dsp:cNvSpPr/>
      </dsp:nvSpPr>
      <dsp:spPr>
        <a:xfrm>
          <a:off x="3451584" y="2268252"/>
          <a:ext cx="2772308" cy="2772308"/>
        </a:xfrm>
        <a:prstGeom prst="gear9">
          <a:avLst/>
        </a:prstGeom>
        <a:solidFill>
          <a:srgbClr val="0070C0"/>
        </a:solidFill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基础研究支撑</a:t>
          </a:r>
          <a:endParaRPr lang="en-US" sz="3200" b="1" kern="1200" dirty="0">
            <a:solidFill>
              <a:schemeClr val="bg1"/>
            </a:solidFill>
          </a:endParaRPr>
        </a:p>
      </dsp:txBody>
      <dsp:txXfrm>
        <a:off x="4008941" y="2917652"/>
        <a:ext cx="1657594" cy="1425023"/>
      </dsp:txXfrm>
    </dsp:sp>
    <dsp:sp modelId="{9E89DF16-66DD-4CBA-B612-443283D7A6E6}">
      <dsp:nvSpPr>
        <dsp:cNvPr id="0" name=""/>
        <dsp:cNvSpPr/>
      </dsp:nvSpPr>
      <dsp:spPr>
        <a:xfrm>
          <a:off x="1838605" y="1612979"/>
          <a:ext cx="2016224" cy="2016224"/>
        </a:xfrm>
        <a:prstGeom prst="gear6">
          <a:avLst/>
        </a:prstGeom>
        <a:solidFill>
          <a:srgbClr val="00B05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软件工程智能化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346195" y="2123637"/>
        <a:ext cx="1001044" cy="994908"/>
      </dsp:txXfrm>
    </dsp:sp>
    <dsp:sp modelId="{58C6D8AF-C879-480C-9D90-52533AC5869D}">
      <dsp:nvSpPr>
        <dsp:cNvPr id="0" name=""/>
        <dsp:cNvSpPr/>
      </dsp:nvSpPr>
      <dsp:spPr>
        <a:xfrm rot="20700000">
          <a:off x="2967896" y="221990"/>
          <a:ext cx="1975488" cy="1975488"/>
        </a:xfrm>
        <a:prstGeom prst="gear6">
          <a:avLst/>
        </a:prstGeom>
        <a:solidFill>
          <a:srgbClr val="7030A0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软件</a:t>
          </a:r>
          <a:r>
            <a:rPr lang="en-US" altLang="zh-CN" sz="2000" b="1" kern="1200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2.0</a:t>
          </a:r>
          <a:r>
            <a:rPr lang="zh-CN" altLang="en-US" sz="2000" b="1" kern="1200" dirty="0" smtClean="0">
              <a:solidFill>
                <a:schemeClr val="bg1"/>
              </a:solidFill>
              <a:latin typeface="FangSong" panose="02010609060101010101" pitchFamily="49" charset="-122"/>
              <a:ea typeface="FangSong" panose="02010609060101010101" pitchFamily="49" charset="-122"/>
            </a:rPr>
            <a:t>工程化</a:t>
          </a:r>
          <a:endParaRPr lang="en-US" sz="2000" b="1" kern="1200" dirty="0">
            <a:solidFill>
              <a:schemeClr val="bg1"/>
            </a:solidFill>
          </a:endParaRPr>
        </a:p>
      </dsp:txBody>
      <dsp:txXfrm rot="-20700000">
        <a:off x="3401178" y="655272"/>
        <a:ext cx="1108923" cy="1108923"/>
      </dsp:txXfrm>
    </dsp:sp>
    <dsp:sp modelId="{9897C05C-B450-40DA-885E-0028AFE06235}">
      <dsp:nvSpPr>
        <dsp:cNvPr id="0" name=""/>
        <dsp:cNvSpPr/>
      </dsp:nvSpPr>
      <dsp:spPr>
        <a:xfrm>
          <a:off x="3247814" y="1844547"/>
          <a:ext cx="3548554" cy="3548554"/>
        </a:xfrm>
        <a:prstGeom prst="circularArrow">
          <a:avLst>
            <a:gd name="adj1" fmla="val 4687"/>
            <a:gd name="adj2" fmla="val 299029"/>
            <a:gd name="adj3" fmla="val 2533241"/>
            <a:gd name="adj4" fmla="val 15824971"/>
            <a:gd name="adj5" fmla="val 5469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856C7-95C9-4C40-AD1E-7DAF20276669}">
      <dsp:nvSpPr>
        <dsp:cNvPr id="0" name=""/>
        <dsp:cNvSpPr/>
      </dsp:nvSpPr>
      <dsp:spPr>
        <a:xfrm>
          <a:off x="1481535" y="1163233"/>
          <a:ext cx="2578246" cy="257824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B4C11-7C71-4781-A0DF-A68F3D799D45}">
      <dsp:nvSpPr>
        <dsp:cNvPr id="0" name=""/>
        <dsp:cNvSpPr/>
      </dsp:nvSpPr>
      <dsp:spPr>
        <a:xfrm>
          <a:off x="2510945" y="-214347"/>
          <a:ext cx="2779868" cy="277986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6B9481BE-FFD1-4B2B-9D08-CEF7F5BD747B}" type="datetimeFigureOut">
              <a:rPr lang="en-US"/>
              <a:pPr>
                <a:defRPr/>
              </a:pPr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D954FEEA-2765-4B78-A260-7DE94EE776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4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685800"/>
            <a:ext cx="50419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BEDEFAC-ADD3-450D-862F-32F3900A6A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459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y_1" TargetMode="External"/><Relationship Id="rId13" Type="http://schemas.openxmlformats.org/officeDocument/2006/relationships/hyperlink" Target="https://en.wikipedia.org/wiki/Annus_mirabilis" TargetMode="External"/><Relationship Id="rId18" Type="http://schemas.openxmlformats.org/officeDocument/2006/relationships/hyperlink" Target="https://en.wikipedia.org/wiki/Space" TargetMode="External"/><Relationship Id="rId26" Type="http://schemas.openxmlformats.org/officeDocument/2006/relationships/hyperlink" Target="https://en.wikipedia.org/wiki/AlphaGo" TargetMode="External"/><Relationship Id="rId3" Type="http://schemas.openxmlformats.org/officeDocument/2006/relationships/hyperlink" Target="https://en.wikipedia.org/wiki/IBM_mainframe#cite_note-4" TargetMode="External"/><Relationship Id="rId21" Type="http://schemas.openxmlformats.org/officeDocument/2006/relationships/hyperlink" Target="https://en.wikipedia.org/wiki/Energy" TargetMode="External"/><Relationship Id="rId7" Type="http://schemas.openxmlformats.org/officeDocument/2006/relationships/hyperlink" Target="https://en.wikipedia.org/wiki/Public_domain" TargetMode="External"/><Relationship Id="rId12" Type="http://schemas.openxmlformats.org/officeDocument/2006/relationships/hyperlink" Target="https://en.wikipedia.org/wiki/Latin" TargetMode="External"/><Relationship Id="rId17" Type="http://schemas.openxmlformats.org/officeDocument/2006/relationships/hyperlink" Target="https://en.wikipedia.org/wiki/History_of_physics#Birth_of_Modern_Physics" TargetMode="External"/><Relationship Id="rId25" Type="http://schemas.openxmlformats.org/officeDocument/2006/relationships/hyperlink" Target="https://en.wikipedia.org/wiki/Lee_Sedol" TargetMode="External"/><Relationship Id="rId2" Type="http://schemas.openxmlformats.org/officeDocument/2006/relationships/slide" Target="../slides/slide4.xml"/><Relationship Id="rId16" Type="http://schemas.openxmlformats.org/officeDocument/2006/relationships/hyperlink" Target="https://en.wikipedia.org/wiki/Scientific_journal" TargetMode="External"/><Relationship Id="rId20" Type="http://schemas.openxmlformats.org/officeDocument/2006/relationships/hyperlink" Target="https://en.wikipedia.org/wiki/Mass" TargetMode="External"/><Relationship Id="rId29" Type="http://schemas.openxmlformats.org/officeDocument/2006/relationships/hyperlink" Target="https://en.wikipedia.org/wiki/Seoul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/index.php?title=Charley_Kline&amp;action=edit&amp;redlink=1" TargetMode="External"/><Relationship Id="rId11" Type="http://schemas.openxmlformats.org/officeDocument/2006/relationships/hyperlink" Target="https://en.wikipedia.org/wiki/Deep_Blue_-_Kasparov,_1997,_Game_6" TargetMode="External"/><Relationship Id="rId24" Type="http://schemas.openxmlformats.org/officeDocument/2006/relationships/hyperlink" Target="https://en.wikipedia.org/wiki/Go_(game)" TargetMode="External"/><Relationship Id="rId5" Type="http://schemas.openxmlformats.org/officeDocument/2006/relationships/hyperlink" Target="https://en.wikipedia.org/wiki/Degree_(angle)" TargetMode="External"/><Relationship Id="rId15" Type="http://schemas.openxmlformats.org/officeDocument/2006/relationships/hyperlink" Target="https://en.wikipedia.org/wiki/Annalen_der_Physik" TargetMode="External"/><Relationship Id="rId23" Type="http://schemas.openxmlformats.org/officeDocument/2006/relationships/hyperlink" Target="https://en.wikipedia.org/wiki/German_language" TargetMode="External"/><Relationship Id="rId28" Type="http://schemas.openxmlformats.org/officeDocument/2006/relationships/hyperlink" Target="https://en.wikipedia.org/wiki/Google_DeepMind" TargetMode="External"/><Relationship Id="rId10" Type="http://schemas.openxmlformats.org/officeDocument/2006/relationships/hyperlink" Target="https://en.wikipedia.org/wiki/Amazon_Elastic_Compute_Cloud" TargetMode="External"/><Relationship Id="rId19" Type="http://schemas.openxmlformats.org/officeDocument/2006/relationships/hyperlink" Target="https://en.wikipedia.org/wiki/Time" TargetMode="External"/><Relationship Id="rId4" Type="http://schemas.openxmlformats.org/officeDocument/2006/relationships/hyperlink" Target="https://en.wikipedia.org/wiki/360_(number)" TargetMode="External"/><Relationship Id="rId9" Type="http://schemas.openxmlformats.org/officeDocument/2006/relationships/hyperlink" Target="https://en.wikipedia.org/wiki/Amazon.com" TargetMode="External"/><Relationship Id="rId14" Type="http://schemas.openxmlformats.org/officeDocument/2006/relationships/hyperlink" Target="https://en.wikipedia.org/wiki/Albert_Einstein" TargetMode="External"/><Relationship Id="rId22" Type="http://schemas.openxmlformats.org/officeDocument/2006/relationships/hyperlink" Target="https://en.wikipedia.org/wiki/English_language" TargetMode="External"/><Relationship Id="rId27" Type="http://schemas.openxmlformats.org/officeDocument/2006/relationships/hyperlink" Target="https://en.wikipedia.org/wiki/Computer_Go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Game tree complexity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Brute force search intractable: where b is a number of possible legal moves and d is a game length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Approximate numbers are: b≈35, d≈80 for chess (10¹²³ different games) and b≈250, d≈150 for Go (10^360 different games). Average multi-core gigahertz processor can do 10^9 operations per seconds so it means that evaluation of all possible moves in Go would take longer than our Universe will exist 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Game tree complexity = </a:t>
                </a:r>
                <a:r>
                  <a:rPr lang="en-US" i="0" dirty="0">
                    <a:latin typeface="Cambria Math" panose="02040503050406030204" pitchFamily="18" charset="0"/>
                  </a:rPr>
                  <a:t>𝑏</a:t>
                </a:r>
                <a:r>
                  <a:rPr lang="en-US" b="0" i="0" dirty="0">
                    <a:latin typeface="Cambria Math" panose="02040503050406030204" pitchFamily="18" charset="0"/>
                  </a:rPr>
                  <a:t>^𝑑</a:t>
                </a:r>
                <a:r>
                  <a:rPr lang="en-US" dirty="0"/>
                  <a:t> Brute force search intractable: 1. Search space is huge 2. “Impossible” for computers to evaluate who is winning</a:t>
                </a:r>
              </a:p>
              <a:p>
                <a:endParaRPr lang="en-US" dirty="0"/>
              </a:p>
              <a:p>
                <a:r>
                  <a:rPr lang="en-US" dirty="0"/>
                  <a:t>Policy Network </a:t>
                </a:r>
              </a:p>
              <a:p>
                <a:r>
                  <a:rPr lang="en-US" dirty="0"/>
                  <a:t>Value Network </a:t>
                </a:r>
              </a:p>
              <a:p>
                <a:r>
                  <a:rPr lang="en-US" dirty="0"/>
                  <a:t>Monte Carlo Tree Search (MCTS)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7386D-4AEB-48FA-A531-C667DF3E6C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75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8050" y="685800"/>
            <a:ext cx="5041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Machine 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ENIAC – 1946; Intel 8080 – April 1974;</a:t>
            </a:r>
            <a:r>
              <a:rPr lang="en-US" baseline="0" dirty="0" smtClean="0"/>
              <a:t> iPhone – June 29, 2007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 Oriented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1964 – All that changed with the announcement of the System/360 (S/360) in April, 1964.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[4]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System/360 was a single series of compatible models for both commercial and scientific use. The number "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360 (number)"/>
              </a:rPr>
              <a:t>360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suggested a "360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Degree (angle)"/>
              </a:rPr>
              <a:t>degree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 or "all-around" computer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Google’s Jeffrey Dean and Sanjay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Ghemawat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published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OSDI.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 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 was created by Yahoo! built on top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MapReduce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It’s goal was to index the entire World Wide Web and nowadays the open-source Hadoop is used by a lot organizations to crunch through huge amounts of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1969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successful message on the ARPANET was sent by UCLA student programmer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harley Kline (page does not exist)"/>
              </a:rPr>
              <a:t>Charley Kline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10:30 pm on 29 October 1969,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Boelter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Hall 3420.  By 5 December 1969, the entire four-node Arpanet was established.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1989/3/12 – Tim Berners-Lee submitted a proposal for a distributed information system at CERN.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April 30, 1993, the CERN directorate released the source code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WorldWideWeb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Public domain"/>
              </a:rPr>
              <a:t>public domain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Several versions of the software are still available on the web.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Oriented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1976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Cray delivered the 80 MHz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Cray 1"/>
              </a:rPr>
              <a:t>Cray 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it became the most successful supercomputer in history.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August 2006,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Amazon.com"/>
              </a:rPr>
              <a:t>Amazon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introduced its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Amazon Elastic Compute Cloud"/>
              </a:rPr>
              <a:t>Elastic Compute Cloud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 – Roger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Mougalas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O’Reilly Media coined the term Big Data for the first time, only a year after they created the term Web 2.0. It refers to a large set of data that is almost impossible to manage and process using traditional business intelligence tools.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 Oriented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Blue was then heavily upgraded (unofficially nicknamed "Deeper Blue") and played Kasparov again in May 1997, winning the six-game rematch 3½–2½, ending on 11 May. Deep Blue won the deciding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Deep Blue - Kasparov, 1997, Game 6"/>
              </a:rPr>
              <a:t>game six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Kasparov made a mistake in the opening, becoming the first computer system to defeat a reigning world champion in a match under standard chess tournament time controls.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Annus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mirabilis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papers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(from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Latin"/>
              </a:rPr>
              <a:t>Latin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Annus mirabilis"/>
              </a:rPr>
              <a:t>annus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Annus mirabilis"/>
              </a:rPr>
              <a:t>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Annus mirabilis"/>
              </a:rPr>
              <a:t>mīrābilis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"extraordinary year") are the papers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Albert Einstein"/>
              </a:rPr>
              <a:t>Albert Einstein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published in the 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Annalen der Physik"/>
              </a:rPr>
              <a:t>Annalen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Annalen der Physik"/>
              </a:rPr>
              <a:t> der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Annalen der Physik"/>
              </a:rPr>
              <a:t>Physik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 tooltip="Scientific journal"/>
              </a:rPr>
              <a:t>scientific journal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1905. These four articles contributed substantially to the foundation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History of physics"/>
              </a:rPr>
              <a:t>modern physics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changed views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Space"/>
              </a:rPr>
              <a:t>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Time"/>
              </a:rPr>
              <a:t>time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 tooltip="Mass"/>
              </a:rPr>
              <a:t>mass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1" tooltip="Energy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annus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mirabilis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often called the "miracle year"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2" tooltip="English language"/>
              </a:rPr>
              <a:t>English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Wunderjahr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3" tooltip="German language"/>
              </a:rPr>
              <a:t>German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versus Lee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DeepMind Challenge Match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 a five-game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4" tooltip="Go (game)"/>
              </a:rPr>
              <a:t>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match between 18-time world champion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Lee Sedol"/>
              </a:rPr>
              <a:t>Lee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5" tooltip="Lee Sedol"/>
              </a:rPr>
              <a:t>Sedol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6" tooltip="AlphaGo"/>
              </a:rPr>
              <a:t>AlphaGo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7" tooltip="Computer Go"/>
              </a:rPr>
              <a:t>computer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7" tooltip="Computer Go"/>
              </a:rPr>
              <a:t>Go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developed by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8" tooltip="Google DeepMind"/>
              </a:rPr>
              <a:t>Google DeepMind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played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9" tooltip="Seoul"/>
              </a:rPr>
              <a:t>Seoul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South Korea between 9 and 15 March 2016.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38BAC-AFD0-455D-B34F-38501A5FDB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91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="" xmlns:a16="http://schemas.microsoft.com/office/drawing/2014/main" id="{A9A19223-836B-5B44-A888-D357DFC65D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>
            <a:extLst>
              <a:ext uri="{FF2B5EF4-FFF2-40B4-BE49-F238E27FC236}">
                <a16:creationId xmlns="" xmlns:a16="http://schemas.microsoft.com/office/drawing/2014/main" id="{45AE0249-16DB-7946-9EE5-66BDD8DB7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 played an unexpected play at white 78 which made </a:t>
            </a:r>
            <a:r>
              <a:rPr lang="en-HK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AlphdGo</a:t>
            </a:r>
            <a:r>
              <a:rPr lang="en-H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respond poorly on move 79.</a:t>
            </a:r>
            <a:endParaRPr lang="en-US" altLang="en-US" dirty="0"/>
          </a:p>
        </p:txBody>
      </p:sp>
      <p:sp>
        <p:nvSpPr>
          <p:cNvPr id="6147" name="Slide Number Placeholder 3">
            <a:extLst>
              <a:ext uri="{FF2B5EF4-FFF2-40B4-BE49-F238E27FC236}">
                <a16:creationId xmlns="" xmlns:a16="http://schemas.microsoft.com/office/drawing/2014/main" id="{58471F64-D721-954C-A560-F4DE14518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01F372-7B9C-4F48-9A07-0E5514E1360B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45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EDEFAC-ADD3-450D-862F-32F3900A6A3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6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/>
          </p:cNvSpPr>
          <p:nvPr userDrawn="1"/>
        </p:nvSpPr>
        <p:spPr bwMode="auto">
          <a:xfrm>
            <a:off x="4067175" y="5459671"/>
            <a:ext cx="5029200" cy="690915"/>
          </a:xfrm>
          <a:custGeom>
            <a:avLst/>
            <a:gdLst>
              <a:gd name="T0" fmla="*/ 17264 w 17264"/>
              <a:gd name="T1" fmla="*/ 180 h 2710"/>
              <a:gd name="T2" fmla="*/ 16706 w 17264"/>
              <a:gd name="T3" fmla="*/ 689 h 2710"/>
              <a:gd name="T4" fmla="*/ 15959 w 17264"/>
              <a:gd name="T5" fmla="*/ 1141 h 2710"/>
              <a:gd name="T6" fmla="*/ 15050 w 17264"/>
              <a:gd name="T7" fmla="*/ 1535 h 2710"/>
              <a:gd name="T8" fmla="*/ 14003 w 17264"/>
              <a:gd name="T9" fmla="*/ 1871 h 2710"/>
              <a:gd name="T10" fmla="*/ 12844 w 17264"/>
              <a:gd name="T11" fmla="*/ 2151 h 2710"/>
              <a:gd name="T12" fmla="*/ 11599 w 17264"/>
              <a:gd name="T13" fmla="*/ 2374 h 2710"/>
              <a:gd name="T14" fmla="*/ 10294 w 17264"/>
              <a:gd name="T15" fmla="*/ 2540 h 2710"/>
              <a:gd name="T16" fmla="*/ 8951 w 17264"/>
              <a:gd name="T17" fmla="*/ 2649 h 2710"/>
              <a:gd name="T18" fmla="*/ 7599 w 17264"/>
              <a:gd name="T19" fmla="*/ 2704 h 2710"/>
              <a:gd name="T20" fmla="*/ 6264 w 17264"/>
              <a:gd name="T21" fmla="*/ 2702 h 2710"/>
              <a:gd name="T22" fmla="*/ 4968 w 17264"/>
              <a:gd name="T23" fmla="*/ 2645 h 2710"/>
              <a:gd name="T24" fmla="*/ 3740 w 17264"/>
              <a:gd name="T25" fmla="*/ 2534 h 2710"/>
              <a:gd name="T26" fmla="*/ 2603 w 17264"/>
              <a:gd name="T27" fmla="*/ 2367 h 2710"/>
              <a:gd name="T28" fmla="*/ 1584 w 17264"/>
              <a:gd name="T29" fmla="*/ 2147 h 2710"/>
              <a:gd name="T30" fmla="*/ 708 w 17264"/>
              <a:gd name="T31" fmla="*/ 1871 h 2710"/>
              <a:gd name="T32" fmla="*/ 0 w 17264"/>
              <a:gd name="T33" fmla="*/ 1543 h 2710"/>
              <a:gd name="T34" fmla="*/ 341 w 17264"/>
              <a:gd name="T35" fmla="*/ 1635 h 2710"/>
              <a:gd name="T36" fmla="*/ 1155 w 17264"/>
              <a:gd name="T37" fmla="*/ 1920 h 2710"/>
              <a:gd name="T38" fmla="*/ 2121 w 17264"/>
              <a:gd name="T39" fmla="*/ 2151 h 2710"/>
              <a:gd name="T40" fmla="*/ 3215 w 17264"/>
              <a:gd name="T41" fmla="*/ 2331 h 2710"/>
              <a:gd name="T42" fmla="*/ 4413 w 17264"/>
              <a:gd name="T43" fmla="*/ 2457 h 2710"/>
              <a:gd name="T44" fmla="*/ 5686 w 17264"/>
              <a:gd name="T45" fmla="*/ 2531 h 2710"/>
              <a:gd name="T46" fmla="*/ 7011 w 17264"/>
              <a:gd name="T47" fmla="*/ 2550 h 2710"/>
              <a:gd name="T48" fmla="*/ 8361 w 17264"/>
              <a:gd name="T49" fmla="*/ 2515 h 2710"/>
              <a:gd name="T50" fmla="*/ 9712 w 17264"/>
              <a:gd name="T51" fmla="*/ 2426 h 2710"/>
              <a:gd name="T52" fmla="*/ 11037 w 17264"/>
              <a:gd name="T53" fmla="*/ 2283 h 2710"/>
              <a:gd name="T54" fmla="*/ 12311 w 17264"/>
              <a:gd name="T55" fmla="*/ 2084 h 2710"/>
              <a:gd name="T56" fmla="*/ 13509 w 17264"/>
              <a:gd name="T57" fmla="*/ 1831 h 2710"/>
              <a:gd name="T58" fmla="*/ 14604 w 17264"/>
              <a:gd name="T59" fmla="*/ 1522 h 2710"/>
              <a:gd name="T60" fmla="*/ 15571 w 17264"/>
              <a:gd name="T61" fmla="*/ 1158 h 2710"/>
              <a:gd name="T62" fmla="*/ 16386 w 17264"/>
              <a:gd name="T63" fmla="*/ 737 h 2710"/>
              <a:gd name="T64" fmla="*/ 17021 w 17264"/>
              <a:gd name="T65" fmla="*/ 260 h 271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264"/>
              <a:gd name="T100" fmla="*/ 0 h 2710"/>
              <a:gd name="T101" fmla="*/ 17264 w 17264"/>
              <a:gd name="T102" fmla="*/ 2710 h 271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50000">
                <a:srgbClr val="D7DFC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zh-TW" altLang="en-US">
              <a:solidFill>
                <a:schemeClr val="tx1"/>
              </a:solidFill>
              <a:latin typeface="Calibri" pitchFamily="34" charset="0"/>
              <a:ea typeface="新細明體" pitchFamily="18" charset="-120"/>
            </a:endParaRPr>
          </a:p>
        </p:txBody>
      </p:sp>
      <p:pic>
        <p:nvPicPr>
          <p:cNvPr id="6" name="Picture 12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2003655"/>
            <a:ext cx="6768752" cy="1393496"/>
          </a:xfrm>
          <a:prstGeom prst="rect">
            <a:avLst/>
          </a:prstGeom>
          <a:solidFill>
            <a:srgbClr val="7030A0"/>
          </a:solidFill>
          <a:ln>
            <a:noFill/>
          </a:ln>
        </p:spPr>
      </p:pic>
      <p:sp>
        <p:nvSpPr>
          <p:cNvPr id="194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6" y="954328"/>
            <a:ext cx="8569325" cy="1240769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390856"/>
            <a:ext cx="7696200" cy="2350551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312" y="1954036"/>
            <a:ext cx="1646312" cy="14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2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B4E0D-B2CF-40D6-BDA6-256DA70783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793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6563" y="113713"/>
            <a:ext cx="2178050" cy="560649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113713"/>
            <a:ext cx="6383338" cy="56064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1C69C-3313-40A2-91B7-788665BC22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20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C44F0-9434-46DD-82C6-657CE26155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93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995794"/>
            <a:ext cx="7772400" cy="12350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35555"/>
            <a:ext cx="7772400" cy="1360239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ABBA3-A5F8-4D81-B67F-7A2E3DA9D6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14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2738" y="954327"/>
            <a:ext cx="4176712" cy="47658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954327"/>
            <a:ext cx="4178300" cy="47658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E9759D-4DF6-464F-9BFE-DF38537EEB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462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9018"/>
            <a:ext cx="8229600" cy="103637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91907"/>
            <a:ext cx="4040188" cy="58008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971988"/>
            <a:ext cx="4040188" cy="35826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391907"/>
            <a:ext cx="4041775" cy="58008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971988"/>
            <a:ext cx="4041775" cy="35826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7F35A-11A2-42CB-A27D-E2BC237EE2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13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A90C0-D5C0-4ABA-84AC-9D817D0570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638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00A1F-0111-4A64-9E23-7EBEE288D4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229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47578"/>
            <a:ext cx="3008313" cy="105364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47578"/>
            <a:ext cx="5111750" cy="53070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301224"/>
            <a:ext cx="3008313" cy="42534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41087-D7F7-46A9-B6E3-56A4971CBE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541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352766"/>
            <a:ext cx="5486400" cy="51386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55611"/>
            <a:ext cx="5486400" cy="37309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866635"/>
            <a:ext cx="5486400" cy="7297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76959-17E8-4875-ACDB-2F18CD067C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598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576" y="954327"/>
            <a:ext cx="8064574" cy="47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13714"/>
            <a:ext cx="8713788" cy="77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844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78825" y="5915963"/>
            <a:ext cx="585788" cy="29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92213B0-13EB-48D2-A119-C369C39640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auto">
          <a:xfrm>
            <a:off x="4067175" y="5459671"/>
            <a:ext cx="5029200" cy="690915"/>
          </a:xfrm>
          <a:custGeom>
            <a:avLst/>
            <a:gdLst>
              <a:gd name="T0" fmla="*/ 17264 w 17264"/>
              <a:gd name="T1" fmla="*/ 180 h 2710"/>
              <a:gd name="T2" fmla="*/ 16706 w 17264"/>
              <a:gd name="T3" fmla="*/ 689 h 2710"/>
              <a:gd name="T4" fmla="*/ 15959 w 17264"/>
              <a:gd name="T5" fmla="*/ 1141 h 2710"/>
              <a:gd name="T6" fmla="*/ 15050 w 17264"/>
              <a:gd name="T7" fmla="*/ 1535 h 2710"/>
              <a:gd name="T8" fmla="*/ 14003 w 17264"/>
              <a:gd name="T9" fmla="*/ 1871 h 2710"/>
              <a:gd name="T10" fmla="*/ 12844 w 17264"/>
              <a:gd name="T11" fmla="*/ 2151 h 2710"/>
              <a:gd name="T12" fmla="*/ 11599 w 17264"/>
              <a:gd name="T13" fmla="*/ 2374 h 2710"/>
              <a:gd name="T14" fmla="*/ 10294 w 17264"/>
              <a:gd name="T15" fmla="*/ 2540 h 2710"/>
              <a:gd name="T16" fmla="*/ 8951 w 17264"/>
              <a:gd name="T17" fmla="*/ 2649 h 2710"/>
              <a:gd name="T18" fmla="*/ 7599 w 17264"/>
              <a:gd name="T19" fmla="*/ 2704 h 2710"/>
              <a:gd name="T20" fmla="*/ 6264 w 17264"/>
              <a:gd name="T21" fmla="*/ 2702 h 2710"/>
              <a:gd name="T22" fmla="*/ 4968 w 17264"/>
              <a:gd name="T23" fmla="*/ 2645 h 2710"/>
              <a:gd name="T24" fmla="*/ 3740 w 17264"/>
              <a:gd name="T25" fmla="*/ 2534 h 2710"/>
              <a:gd name="T26" fmla="*/ 2603 w 17264"/>
              <a:gd name="T27" fmla="*/ 2367 h 2710"/>
              <a:gd name="T28" fmla="*/ 1584 w 17264"/>
              <a:gd name="T29" fmla="*/ 2147 h 2710"/>
              <a:gd name="T30" fmla="*/ 708 w 17264"/>
              <a:gd name="T31" fmla="*/ 1871 h 2710"/>
              <a:gd name="T32" fmla="*/ 0 w 17264"/>
              <a:gd name="T33" fmla="*/ 1543 h 2710"/>
              <a:gd name="T34" fmla="*/ 341 w 17264"/>
              <a:gd name="T35" fmla="*/ 1635 h 2710"/>
              <a:gd name="T36" fmla="*/ 1155 w 17264"/>
              <a:gd name="T37" fmla="*/ 1920 h 2710"/>
              <a:gd name="T38" fmla="*/ 2121 w 17264"/>
              <a:gd name="T39" fmla="*/ 2151 h 2710"/>
              <a:gd name="T40" fmla="*/ 3215 w 17264"/>
              <a:gd name="T41" fmla="*/ 2331 h 2710"/>
              <a:gd name="T42" fmla="*/ 4413 w 17264"/>
              <a:gd name="T43" fmla="*/ 2457 h 2710"/>
              <a:gd name="T44" fmla="*/ 5686 w 17264"/>
              <a:gd name="T45" fmla="*/ 2531 h 2710"/>
              <a:gd name="T46" fmla="*/ 7011 w 17264"/>
              <a:gd name="T47" fmla="*/ 2550 h 2710"/>
              <a:gd name="T48" fmla="*/ 8361 w 17264"/>
              <a:gd name="T49" fmla="*/ 2515 h 2710"/>
              <a:gd name="T50" fmla="*/ 9712 w 17264"/>
              <a:gd name="T51" fmla="*/ 2426 h 2710"/>
              <a:gd name="T52" fmla="*/ 11037 w 17264"/>
              <a:gd name="T53" fmla="*/ 2283 h 2710"/>
              <a:gd name="T54" fmla="*/ 12311 w 17264"/>
              <a:gd name="T55" fmla="*/ 2084 h 2710"/>
              <a:gd name="T56" fmla="*/ 13509 w 17264"/>
              <a:gd name="T57" fmla="*/ 1831 h 2710"/>
              <a:gd name="T58" fmla="*/ 14604 w 17264"/>
              <a:gd name="T59" fmla="*/ 1522 h 2710"/>
              <a:gd name="T60" fmla="*/ 15571 w 17264"/>
              <a:gd name="T61" fmla="*/ 1158 h 2710"/>
              <a:gd name="T62" fmla="*/ 16386 w 17264"/>
              <a:gd name="T63" fmla="*/ 737 h 2710"/>
              <a:gd name="T64" fmla="*/ 17021 w 17264"/>
              <a:gd name="T65" fmla="*/ 260 h 271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7264"/>
              <a:gd name="T100" fmla="*/ 0 h 2710"/>
              <a:gd name="T101" fmla="*/ 17264 w 17264"/>
              <a:gd name="T102" fmla="*/ 2710 h 271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50000">
                <a:srgbClr val="D7DFCE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zh-TW" altLang="en-US">
              <a:solidFill>
                <a:schemeClr val="tx1"/>
              </a:solidFill>
              <a:latin typeface="Calibri" pitchFamily="34" charset="0"/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baseline="0">
          <a:solidFill>
            <a:srgbClr val="0000CC"/>
          </a:solidFill>
          <a:latin typeface="Cambria Math" panose="02040503050406030204" pitchFamily="18" charset="0"/>
          <a:ea typeface="FangSong" panose="02010609060101010101" pitchFamily="49" charset="-122"/>
          <a:cs typeface="微软雅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r"/>
        <a:defRPr sz="2800" b="1" baseline="0">
          <a:solidFill>
            <a:schemeClr val="tx1"/>
          </a:solidFill>
          <a:latin typeface="Cambria Math" panose="02040503050406030204" pitchFamily="18" charset="0"/>
          <a:ea typeface="FangSong" panose="02010609060101010101" pitchFamily="49" charset="-122"/>
          <a:cs typeface="微软雅黑" charset="0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n"/>
        <a:defRPr kumimoji="1" sz="2400" baseline="0">
          <a:solidFill>
            <a:schemeClr val="tx1"/>
          </a:solidFill>
          <a:latin typeface="Cambria Math" panose="02040503050406030204" pitchFamily="18" charset="0"/>
          <a:ea typeface="FangSong" panose="02010609060101010101" pitchFamily="49" charset="-122"/>
          <a:cs typeface="微软雅黑" charset="0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3" panose="05040102010807070707" pitchFamily="18" charset="2"/>
        <a:buChar char="Ú"/>
        <a:defRPr kumimoji="1" sz="2000" baseline="0">
          <a:solidFill>
            <a:schemeClr val="tx1"/>
          </a:solidFill>
          <a:latin typeface="Cambria Math" panose="02040503050406030204" pitchFamily="18" charset="0"/>
          <a:ea typeface="FangSong" panose="02010609060101010101" pitchFamily="49" charset="-122"/>
          <a:cs typeface="微软雅黑" charset="0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n"/>
        <a:defRPr kumimoji="1" sz="2000" baseline="0">
          <a:solidFill>
            <a:schemeClr val="tx1"/>
          </a:solidFill>
          <a:latin typeface="Cambria Math" panose="02040503050406030204" pitchFamily="18" charset="0"/>
          <a:ea typeface="FangSong" panose="02010609060101010101" pitchFamily="49" charset="-122"/>
          <a:cs typeface="微软雅黑" charset="0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anose="05000000000000000000" pitchFamily="2" charset="2"/>
        <a:buChar char="o"/>
        <a:defRPr kumimoji="1" sz="2000" baseline="0">
          <a:solidFill>
            <a:schemeClr val="tx1"/>
          </a:solidFill>
          <a:latin typeface="Cambria Math" panose="02040503050406030204" pitchFamily="18" charset="0"/>
          <a:ea typeface="FangSong" panose="02010609060101010101" pitchFamily="49" charset="-122"/>
          <a:cs typeface="微软雅黑" charset="0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o"/>
        <a:defRPr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o"/>
        <a:defRPr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o"/>
        <a:defRPr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o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0.sv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4.jpeg"/><Relationship Id="rId4" Type="http://schemas.openxmlformats.org/officeDocument/2006/relationships/image" Target="../media/image50.jpe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640" y="2389039"/>
            <a:ext cx="6768751" cy="622056"/>
          </a:xfrm>
        </p:spPr>
        <p:txBody>
          <a:bodyPr anchor="t"/>
          <a:lstStyle/>
          <a:p>
            <a:pPr eaLnBrk="1" hangingPunct="1"/>
            <a:r>
              <a:rPr lang="zh-CN" altLang="en-US" sz="3200" dirty="0">
                <a:solidFill>
                  <a:srgbClr val="002060"/>
                </a:solidFill>
              </a:rPr>
              <a:t>人工智能时代下的</a:t>
            </a:r>
            <a:r>
              <a:rPr lang="zh-CN" altLang="en-US" sz="3200" dirty="0" smtClean="0">
                <a:solidFill>
                  <a:srgbClr val="002060"/>
                </a:solidFill>
              </a:rPr>
              <a:t>软件工程发展趋势</a:t>
            </a:r>
            <a:endParaRPr lang="zh-CN" altLang="en-US" sz="3200" dirty="0">
              <a:solidFill>
                <a:srgbClr val="002060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627314" y="4531519"/>
            <a:ext cx="554508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30000"/>
              </a:spcBef>
            </a:pPr>
            <a:r>
              <a:rPr lang="en-US" altLang="zh-CN" sz="2000" b="1" dirty="0">
                <a:solidFill>
                  <a:srgbClr val="0099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Michael R. </a:t>
            </a:r>
            <a:r>
              <a:rPr lang="en-US" altLang="zh-CN" sz="2000" b="1" dirty="0" err="1">
                <a:solidFill>
                  <a:srgbClr val="0099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Lyu</a:t>
            </a:r>
            <a:endParaRPr lang="en-US" altLang="zh-CN" sz="2000" b="1" dirty="0">
              <a:solidFill>
                <a:srgbClr val="00999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 eaLnBrk="1" hangingPunct="1">
              <a:spcBef>
                <a:spcPct val="30000"/>
              </a:spcBef>
            </a:pPr>
            <a:r>
              <a:rPr lang="en-US" altLang="zh-CN" sz="2000" b="1" dirty="0">
                <a:solidFill>
                  <a:srgbClr val="0099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Nov 2018</a:t>
            </a:r>
          </a:p>
        </p:txBody>
      </p:sp>
      <p:pic>
        <p:nvPicPr>
          <p:cNvPr id="5125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2"/>
          <a:stretch>
            <a:fillRect/>
          </a:stretch>
        </p:blipFill>
        <p:spPr bwMode="auto">
          <a:xfrm>
            <a:off x="3481387" y="-14439"/>
            <a:ext cx="5662613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6" name="Group 11"/>
          <p:cNvGrpSpPr>
            <a:grpSpLocks/>
          </p:cNvGrpSpPr>
          <p:nvPr/>
        </p:nvGrpSpPr>
        <p:grpSpPr bwMode="auto">
          <a:xfrm>
            <a:off x="0" y="0"/>
            <a:ext cx="5108575" cy="914400"/>
            <a:chOff x="0" y="0"/>
            <a:chExt cx="5760" cy="1140"/>
          </a:xfrm>
        </p:grpSpPr>
        <p:pic>
          <p:nvPicPr>
            <p:cNvPr id="5127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55"/>
              <a:ext cx="5465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"/>
              <a:ext cx="1343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9" name="Picture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" y="0"/>
              <a:ext cx="204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0" name="Picture 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" y="0"/>
              <a:ext cx="2358" cy="1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301826" y="3397151"/>
            <a:ext cx="5870575" cy="58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baseline="0">
                <a:solidFill>
                  <a:srgbClr val="0000CC"/>
                </a:solidFill>
                <a:latin typeface="High Tower Text" panose="02040502050506030303" pitchFamily="18" charset="0"/>
                <a:ea typeface="FangSong" panose="02010609060101010101" pitchFamily="49" charset="-122"/>
                <a:cs typeface="微软雅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l" eaLnBrk="1" hangingPunct="1"/>
            <a:r>
              <a:rPr lang="en-US" altLang="zh-CN" sz="2000" kern="0" dirty="0">
                <a:solidFill>
                  <a:srgbClr val="002060"/>
                </a:solidFill>
              </a:rPr>
              <a:t>Where is Software Engineering Heading in AI Era?</a:t>
            </a:r>
            <a:endParaRPr lang="zh-CN" altLang="en-US" sz="2000" kern="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自动编写代码是否可行？</a:t>
            </a:r>
            <a:endParaRPr lang="en-US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>
          <a:xfrm>
            <a:off x="818307" y="1160085"/>
            <a:ext cx="7560518" cy="4611055"/>
          </a:xfrm>
        </p:spPr>
        <p:txBody>
          <a:bodyPr/>
          <a:lstStyle/>
          <a:p>
            <a:r>
              <a:rPr lang="zh-CN" altLang="en-US" sz="2400" dirty="0" smtClean="0"/>
              <a:t>斯坦福大学</a:t>
            </a:r>
            <a:r>
              <a:rPr lang="en-US" altLang="zh-CN" sz="2400" dirty="0" smtClean="0"/>
              <a:t>Monica Lam</a:t>
            </a:r>
            <a:r>
              <a:rPr lang="zh-CN" altLang="en-US" sz="2400" dirty="0" smtClean="0"/>
              <a:t>教授团队开发的</a:t>
            </a:r>
            <a:r>
              <a:rPr lang="en-US" altLang="zh-CN" sz="2400" dirty="0" smtClean="0"/>
              <a:t>Almond</a:t>
            </a:r>
          </a:p>
          <a:p>
            <a:pPr lvl="1"/>
            <a:r>
              <a:rPr lang="zh-CN" altLang="en-US" sz="2000" dirty="0" smtClean="0"/>
              <a:t>将自然语言转变为机器（安卓等）指令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0" name="Rectangle 9"/>
          <p:cNvSpPr/>
          <p:nvPr/>
        </p:nvSpPr>
        <p:spPr>
          <a:xfrm>
            <a:off x="1331640" y="5840251"/>
            <a:ext cx="398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https://almond.stanford.edu/research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26" y="2088191"/>
            <a:ext cx="3062463" cy="3752060"/>
          </a:xfrm>
          <a:prstGeom prst="rect">
            <a:avLst/>
          </a:prstGeom>
        </p:spPr>
      </p:pic>
      <p:pic>
        <p:nvPicPr>
          <p:cNvPr id="1026" name="Picture 2" descr="https://almond-static.stanford.edu/icons/org.thingpedia.builtin.thingengine.gno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00" y="111225"/>
            <a:ext cx="909910" cy="90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434" y="2407514"/>
            <a:ext cx="5442566" cy="30058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736839" y="2749079"/>
            <a:ext cx="2520109" cy="144016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736839" y="3613176"/>
            <a:ext cx="2520110" cy="936104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736839" y="2883023"/>
            <a:ext cx="2520109" cy="144016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44503" y="3613176"/>
            <a:ext cx="2520110" cy="180020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730051" y="3037112"/>
            <a:ext cx="2520109" cy="260458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754616" y="4590015"/>
            <a:ext cx="2520110" cy="833128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730051" y="3307643"/>
            <a:ext cx="2520109" cy="128877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80821" y="2468898"/>
            <a:ext cx="2520110" cy="967622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0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软件测试自动化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241" y="2711295"/>
            <a:ext cx="4304823" cy="1439565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传统方法</a:t>
            </a:r>
            <a:r>
              <a:rPr lang="zh-CN" altLang="en-US" sz="2400" dirty="0"/>
              <a:t>已不能满足需求</a:t>
            </a:r>
            <a:endParaRPr lang="en-US" altLang="zh-CN" sz="2400" dirty="0"/>
          </a:p>
          <a:p>
            <a:pPr lvl="1"/>
            <a:r>
              <a:rPr lang="zh-CN" altLang="en-US" sz="2000" dirty="0"/>
              <a:t>随机测试</a:t>
            </a:r>
            <a:endParaRPr lang="en-US" altLang="zh-CN" sz="2000" dirty="0"/>
          </a:p>
          <a:p>
            <a:pPr lvl="1"/>
            <a:r>
              <a:rPr lang="zh-CN" altLang="en-US" sz="2000" dirty="0"/>
              <a:t>录放测试</a:t>
            </a:r>
            <a:endParaRPr lang="en-US" altLang="zh-CN" sz="2000" dirty="0"/>
          </a:p>
          <a:p>
            <a:pPr lvl="1"/>
            <a:r>
              <a:rPr lang="zh-CN" altLang="en-US" sz="2000" dirty="0"/>
              <a:t>符号执行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074" name="Picture 2" descr="Image result for android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857" y="527203"/>
            <a:ext cx="1441415" cy="22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230029"/>
            <a:ext cx="2080190" cy="183275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79922" y="996641"/>
            <a:ext cx="7560518" cy="14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r"/>
              <a:defRPr sz="2800" b="1" baseline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  <a:cs typeface="微软雅黑" charset="0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kumimoji="1" sz="2400" baseline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  <a:cs typeface="微软雅黑" charset="0"/>
              </a:defRPr>
            </a:lvl2pPr>
            <a:lvl3pPr marL="1377950" indent="-468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Ú"/>
              <a:defRPr kumimoji="1" sz="2000" baseline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  <a:cs typeface="微软雅黑" charset="0"/>
              </a:defRPr>
            </a:lvl3pPr>
            <a:lvl4pPr marL="1827213" indent="-4381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n"/>
              <a:defRPr kumimoji="1" sz="2000" baseline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  <a:cs typeface="微软雅黑" charset="0"/>
              </a:defRPr>
            </a:lvl4pPr>
            <a:lvl5pPr marL="2297113" indent="-468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anose="05000000000000000000" pitchFamily="2" charset="2"/>
              <a:buChar char="o"/>
              <a:defRPr kumimoji="1" sz="2000" baseline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  <a:cs typeface="微软雅黑" charset="0"/>
              </a:defRPr>
            </a:lvl5pPr>
            <a:lvl6pPr marL="27543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2115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6687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41259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o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测试</a:t>
            </a:r>
            <a:r>
              <a:rPr lang="zh-CN" altLang="en-US" sz="2400" kern="0" dirty="0">
                <a:solidFill>
                  <a:srgbClr val="FF0000"/>
                </a:solidFill>
              </a:rPr>
              <a:t>挑战</a:t>
            </a:r>
            <a:r>
              <a:rPr lang="zh-CN" altLang="en-US" sz="2400" kern="0" dirty="0"/>
              <a:t>（以</a:t>
            </a:r>
            <a:r>
              <a:rPr lang="zh-CN" altLang="en-US" sz="2400" kern="0" dirty="0" smtClean="0"/>
              <a:t>安卓系统为</a:t>
            </a:r>
            <a:r>
              <a:rPr lang="zh-CN" altLang="en-US" sz="2400" kern="0" dirty="0"/>
              <a:t>例）</a:t>
            </a:r>
            <a:endParaRPr lang="en-US" altLang="zh-CN" sz="1600" kern="0" dirty="0"/>
          </a:p>
          <a:p>
            <a:pPr lvl="1"/>
            <a:r>
              <a:rPr lang="zh-CN" altLang="en-US" sz="2000" kern="0" dirty="0"/>
              <a:t>多功能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多用户</a:t>
            </a:r>
            <a:endParaRPr lang="en-US" altLang="zh-CN" sz="2000" kern="0" dirty="0"/>
          </a:p>
          <a:p>
            <a:pPr lvl="1"/>
            <a:r>
              <a:rPr lang="zh-CN" altLang="en-US" sz="2000" kern="0" dirty="0"/>
              <a:t>多场景</a:t>
            </a:r>
            <a:endParaRPr lang="en-US" altLang="zh-CN" sz="2000" kern="0" dirty="0"/>
          </a:p>
        </p:txBody>
      </p:sp>
      <p:sp>
        <p:nvSpPr>
          <p:cNvPr id="5" name="AutoShape 2" descr="Image result for Shakespeare monkey"/>
          <p:cNvSpPr>
            <a:spLocks noChangeAspect="1" noChangeArrowheads="1"/>
          </p:cNvSpPr>
          <p:nvPr/>
        </p:nvSpPr>
        <p:spPr bwMode="auto">
          <a:xfrm>
            <a:off x="63500" y="-4564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Shakespeare monk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400197"/>
            <a:ext cx="2890923" cy="162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3013690"/>
            <a:ext cx="2587595" cy="6200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345" y="4122289"/>
            <a:ext cx="3812108" cy="17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Picture 7">
            <a:extLst>
              <a:ext uri="{FF2B5EF4-FFF2-40B4-BE49-F238E27FC236}">
                <a16:creationId xmlns="" xmlns:a16="http://schemas.microsoft.com/office/drawing/2014/main" id="{95DB40A8-0535-1D46-A766-12C0624F01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032" y="1848248"/>
            <a:ext cx="2790825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25"/>
          </a:p>
        </p:txBody>
      </p:sp>
      <p:sp>
        <p:nvSpPr>
          <p:cNvPr id="5126" name="Rectangle 13">
            <a:extLst>
              <a:ext uri="{FF2B5EF4-FFF2-40B4-BE49-F238E27FC236}">
                <a16:creationId xmlns="" xmlns:a16="http://schemas.microsoft.com/office/drawing/2014/main" id="{31B19E21-89E2-D244-8D86-4DA319D45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286" y="2219059"/>
            <a:ext cx="48756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mbria" panose="02040503050406030204" pitchFamily="18" charset="0"/>
              </a:rPr>
              <a:t>In Game 4, Lee </a:t>
            </a:r>
            <a:r>
              <a:rPr lang="en-US" altLang="en-US" dirty="0" err="1">
                <a:latin typeface="Cambria" panose="02040503050406030204" pitchFamily="18" charset="0"/>
              </a:rPr>
              <a:t>Sedol</a:t>
            </a:r>
            <a:r>
              <a:rPr lang="en-US" altLang="en-US" dirty="0">
                <a:latin typeface="Cambria" panose="02040503050406030204" pitchFamily="18" charset="0"/>
              </a:rPr>
              <a:t> chose to play a type of extreme strategy which triggered </a:t>
            </a:r>
            <a:r>
              <a:rPr lang="en-US" altLang="en-US" dirty="0" err="1">
                <a:latin typeface="Cambria" panose="02040503050406030204" pitchFamily="18" charset="0"/>
              </a:rPr>
              <a:t>AlphaGo’s</a:t>
            </a:r>
            <a:r>
              <a:rPr lang="en-US" altLang="en-US" dirty="0">
                <a:latin typeface="Cambria" panose="02040503050406030204" pitchFamily="18" charset="0"/>
              </a:rPr>
              <a:t> wired behaviors and thus losing a game.</a:t>
            </a:r>
          </a:p>
        </p:txBody>
      </p:sp>
      <p:sp>
        <p:nvSpPr>
          <p:cNvPr id="5127" name="Picture 15">
            <a:extLst>
              <a:ext uri="{FF2B5EF4-FFF2-40B4-BE49-F238E27FC236}">
                <a16:creationId xmlns="" xmlns:a16="http://schemas.microsoft.com/office/drawing/2014/main" id="{0BC876AF-230C-2D4B-8801-5B2FD95BB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12557" y="3156744"/>
            <a:ext cx="2880122" cy="11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25"/>
          </a:p>
        </p:txBody>
      </p:sp>
      <p:sp>
        <p:nvSpPr>
          <p:cNvPr id="5128" name="Rectangle 16">
            <a:extLst>
              <a:ext uri="{FF2B5EF4-FFF2-40B4-BE49-F238E27FC236}">
                <a16:creationId xmlns="" xmlns:a16="http://schemas.microsoft.com/office/drawing/2014/main" id="{3FE50D17-1DCB-E141-AF3F-6CDB273DC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4" y="3946604"/>
            <a:ext cx="453271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mbria" panose="02040503050406030204" pitchFamily="18" charset="0"/>
              </a:rPr>
              <a:t>A corner case input to cause </a:t>
            </a:r>
            <a:r>
              <a:rPr lang="en-US" altLang="en-US" dirty="0" err="1">
                <a:latin typeface="Cambria" panose="02040503050406030204" pitchFamily="18" charset="0"/>
              </a:rPr>
              <a:t>AlphaGo’s</a:t>
            </a:r>
            <a:r>
              <a:rPr lang="en-US" altLang="en-US" dirty="0">
                <a:latin typeface="Cambria" panose="02040503050406030204" pitchFamily="18" charset="0"/>
              </a:rPr>
              <a:t> Deep Learning model to behave incorrectly. </a:t>
            </a:r>
          </a:p>
          <a:p>
            <a:pPr eaLnBrk="1" hangingPunct="1"/>
            <a:endParaRPr lang="en-US" altLang="en-US" dirty="0">
              <a:latin typeface="Cambria" panose="02040503050406030204" pitchFamily="18" charset="0"/>
            </a:endParaRPr>
          </a:p>
          <a:p>
            <a:pPr eaLnBrk="1" hangingPunct="1"/>
            <a:r>
              <a:rPr lang="en-US" altLang="en-US" dirty="0">
                <a:latin typeface="Cambria" panose="02040503050406030204" pitchFamily="18" charset="0"/>
              </a:rPr>
              <a:t>Currently lack of rigorous methods to diagnose the robustness of a Deep Learning model.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3AB9148-7721-BA47-A242-847ABD30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2" y="2019420"/>
            <a:ext cx="3028712" cy="79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A9438E-F11C-6645-B8E7-5CF57C53E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" t="6437" r="3453" b="2767"/>
          <a:stretch/>
        </p:blipFill>
        <p:spPr>
          <a:xfrm>
            <a:off x="5658164" y="4157582"/>
            <a:ext cx="2581136" cy="1055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18B7B0D-A8E8-0D48-9B2E-899E37039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570" y="1335221"/>
            <a:ext cx="2763420" cy="2767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25B0286-AFD2-CF48-9A77-AFC67316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570" y="1335221"/>
            <a:ext cx="2763420" cy="2763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CE67F3D-C635-AD44-9A01-570252B71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570" y="1336803"/>
            <a:ext cx="2763420" cy="2767221"/>
          </a:xfrm>
          <a:prstGeom prst="rect">
            <a:avLst/>
          </a:prstGeom>
        </p:spPr>
      </p:pic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403226" y="300833"/>
            <a:ext cx="84550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3200" b="1" dirty="0">
                <a:solidFill>
                  <a:srgbClr val="82040D"/>
                </a:solidFill>
                <a:latin typeface="Times New Roman" pitchFamily="18" charset="0"/>
                <a:ea typeface="楷体_GB2312" pitchFamily="49" charset="-122"/>
              </a:rPr>
              <a:t>Machine Learning Fault Removal</a:t>
            </a:r>
          </a:p>
        </p:txBody>
      </p:sp>
    </p:spTree>
    <p:extLst>
      <p:ext uri="{BB962C8B-B14F-4D97-AF65-F5344CB8AC3E}">
        <p14:creationId xmlns:p14="http://schemas.microsoft.com/office/powerpoint/2010/main" val="26379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故障诊断自动化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>
                <a:latin typeface="High Tower Text" panose="02040502050506030303" pitchFamily="18" charset="0"/>
              </a:rPr>
              <a:pPr>
                <a:defRPr/>
              </a:pPr>
              <a:t>13</a:t>
            </a:fld>
            <a:endParaRPr lang="en-US" altLang="zh-CN">
              <a:latin typeface="High Tower Text" panose="020405020505060303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879" y="3701837"/>
            <a:ext cx="8539936" cy="2476487"/>
            <a:chOff x="106144" y="1753673"/>
            <a:chExt cx="9085096" cy="285034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07223C0-26B9-4380-9BB1-84932F306EB7}"/>
                </a:ext>
              </a:extLst>
            </p:cNvPr>
            <p:cNvSpPr/>
            <p:nvPr/>
          </p:nvSpPr>
          <p:spPr>
            <a:xfrm>
              <a:off x="1703258" y="2234193"/>
              <a:ext cx="1014250" cy="10945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CE91A258-889D-44C2-97E6-004CB64175C9}"/>
                </a:ext>
              </a:extLst>
            </p:cNvPr>
            <p:cNvSpPr txBox="1"/>
            <p:nvPr/>
          </p:nvSpPr>
          <p:spPr>
            <a:xfrm>
              <a:off x="2034198" y="3561417"/>
              <a:ext cx="1678534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Log Generation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08DA075D-C34F-4DE9-93C6-3A22DC720D9B}"/>
                </a:ext>
              </a:extLst>
            </p:cNvPr>
            <p:cNvSpPr/>
            <p:nvPr/>
          </p:nvSpPr>
          <p:spPr>
            <a:xfrm>
              <a:off x="3290658" y="2234193"/>
              <a:ext cx="1014249" cy="10945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B60616D-BFFB-469E-A009-AC81F934AE21}"/>
                </a:ext>
              </a:extLst>
            </p:cNvPr>
            <p:cNvSpPr/>
            <p:nvPr/>
          </p:nvSpPr>
          <p:spPr>
            <a:xfrm>
              <a:off x="4778488" y="2233190"/>
              <a:ext cx="1014250" cy="10945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9" name="Graphic 20">
              <a:extLst>
                <a:ext uri="{FF2B5EF4-FFF2-40B4-BE49-F238E27FC236}">
                  <a16:creationId xmlns:a16="http://schemas.microsoft.com/office/drawing/2014/main" xmlns="" id="{0EDD2180-6686-4D29-A46E-29A9F11E6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841880" y="2356691"/>
              <a:ext cx="364052" cy="424768"/>
            </a:xfrm>
            <a:prstGeom prst="rect">
              <a:avLst/>
            </a:prstGeom>
          </p:spPr>
        </p:pic>
        <p:pic>
          <p:nvPicPr>
            <p:cNvPr id="10" name="Picture 2" descr="Related image">
              <a:extLst>
                <a:ext uri="{FF2B5EF4-FFF2-40B4-BE49-F238E27FC236}">
                  <a16:creationId xmlns:a16="http://schemas.microsoft.com/office/drawing/2014/main" xmlns="" id="{A0648D35-7F14-4192-B064-85BAB6303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4" y="2455041"/>
              <a:ext cx="1017670" cy="76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C3E64D0C-EDB0-4253-BB03-683067CCAA72}"/>
                </a:ext>
              </a:extLst>
            </p:cNvPr>
            <p:cNvCxnSpPr>
              <a:cxnSpLocks/>
            </p:cNvCxnSpPr>
            <p:nvPr/>
          </p:nvCxnSpPr>
          <p:spPr>
            <a:xfrm>
              <a:off x="1224181" y="2781458"/>
              <a:ext cx="4790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25">
              <a:extLst>
                <a:ext uri="{FF2B5EF4-FFF2-40B4-BE49-F238E27FC236}">
                  <a16:creationId xmlns:a16="http://schemas.microsoft.com/office/drawing/2014/main" xmlns="" id="{905250A0-9C28-4BBA-88D4-5A52C3B9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299472" y="2520997"/>
              <a:ext cx="364052" cy="424768"/>
            </a:xfrm>
            <a:prstGeom prst="rect">
              <a:avLst/>
            </a:prstGeom>
          </p:spPr>
        </p:pic>
        <p:pic>
          <p:nvPicPr>
            <p:cNvPr id="13" name="Graphic 26">
              <a:extLst>
                <a:ext uri="{FF2B5EF4-FFF2-40B4-BE49-F238E27FC236}">
                  <a16:creationId xmlns:a16="http://schemas.microsoft.com/office/drawing/2014/main" xmlns="" id="{48AE0F98-A8CB-49DC-A5F7-B91E894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935420" y="2842707"/>
              <a:ext cx="364052" cy="4247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43FDEAD-2BFF-42AE-8C73-AD50D4AFE151}"/>
                </a:ext>
              </a:extLst>
            </p:cNvPr>
            <p:cNvSpPr txBox="1"/>
            <p:nvPr/>
          </p:nvSpPr>
          <p:spPr>
            <a:xfrm>
              <a:off x="1397134" y="1765111"/>
              <a:ext cx="1678534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Data Collection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2DD4D7F-B121-43AE-BAD6-C5D598F3F9B5}"/>
                </a:ext>
              </a:extLst>
            </p:cNvPr>
            <p:cNvSpPr txBox="1"/>
            <p:nvPr/>
          </p:nvSpPr>
          <p:spPr>
            <a:xfrm>
              <a:off x="2953801" y="1756073"/>
              <a:ext cx="1678534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Preprocessing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292A2C03-4260-4F12-9771-88415169C127}"/>
                </a:ext>
              </a:extLst>
            </p:cNvPr>
            <p:cNvSpPr txBox="1"/>
            <p:nvPr/>
          </p:nvSpPr>
          <p:spPr>
            <a:xfrm>
              <a:off x="207538" y="3493049"/>
              <a:ext cx="1190046" cy="60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Large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Systems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A7205539-F1A7-4ABA-992B-6F185606E80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2700416" y="2781458"/>
              <a:ext cx="590242" cy="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">
              <a:extLst>
                <a:ext uri="{FF2B5EF4-FFF2-40B4-BE49-F238E27FC236}">
                  <a16:creationId xmlns:a16="http://schemas.microsoft.com/office/drawing/2014/main" xmlns="" id="{2D7625C8-7095-433C-903C-2976409AD424}"/>
                </a:ext>
              </a:extLst>
            </p:cNvPr>
            <p:cNvGrpSpPr/>
            <p:nvPr/>
          </p:nvGrpSpPr>
          <p:grpSpPr>
            <a:xfrm>
              <a:off x="3391183" y="3317578"/>
              <a:ext cx="237185" cy="665712"/>
              <a:chOff x="0" y="0"/>
              <a:chExt cx="377920" cy="1060719"/>
            </a:xfrm>
          </p:grpSpPr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xmlns="" id="{3816CC3D-F6DC-4ED1-BDBD-B40EE0D5674E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xmlns="" id="{9E994553-E9D1-4739-8D44-38343E321887}"/>
                  </a:ext>
                </a:extLst>
              </p:cNvPr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xmlns="" id="{B0C8BEBE-B2E5-4F71-AE73-0A6C8EA12ED3}"/>
                  </a:ext>
                </a:extLst>
              </p:cNvPr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6B959D8-3311-494F-9CE3-B1512754BB66}"/>
                </a:ext>
              </a:extLst>
            </p:cNvPr>
            <p:cNvSpPr txBox="1"/>
            <p:nvPr/>
          </p:nvSpPr>
          <p:spPr>
            <a:xfrm>
              <a:off x="3636455" y="3579491"/>
              <a:ext cx="1382815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Log Parsing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2D51EA67-BDA4-4B4A-9724-3C509955423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304907" y="2779122"/>
              <a:ext cx="461447" cy="233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A5F17D1-E2D2-4599-A809-7CCEB4C73073}"/>
                </a:ext>
              </a:extLst>
            </p:cNvPr>
            <p:cNvSpPr txBox="1"/>
            <p:nvPr/>
          </p:nvSpPr>
          <p:spPr>
            <a:xfrm>
              <a:off x="4304907" y="1760701"/>
              <a:ext cx="2002101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Feature Extraction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5" name="Group">
              <a:extLst>
                <a:ext uri="{FF2B5EF4-FFF2-40B4-BE49-F238E27FC236}">
                  <a16:creationId xmlns:a16="http://schemas.microsoft.com/office/drawing/2014/main" xmlns="" id="{FBCA4442-82E1-4799-B50E-B0FBD6E8A518}"/>
                </a:ext>
              </a:extLst>
            </p:cNvPr>
            <p:cNvGrpSpPr/>
            <p:nvPr/>
          </p:nvGrpSpPr>
          <p:grpSpPr>
            <a:xfrm>
              <a:off x="4835358" y="3326366"/>
              <a:ext cx="404078" cy="1277653"/>
              <a:chOff x="0" y="0"/>
              <a:chExt cx="643841" cy="2035762"/>
            </a:xfrm>
          </p:grpSpPr>
          <p:sp>
            <p:nvSpPr>
              <p:cNvPr id="26" name="Line">
                <a:extLst>
                  <a:ext uri="{FF2B5EF4-FFF2-40B4-BE49-F238E27FC236}">
                    <a16:creationId xmlns:a16="http://schemas.microsoft.com/office/drawing/2014/main" xmlns="" id="{E23D5827-A84A-4F40-8AEA-EE4F7AA15053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413227" cy="13882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:a16="http://schemas.microsoft.com/office/drawing/2014/main" xmlns="" id="{53498C14-8CE6-4A5D-9A0D-A62B90E346C0}"/>
                  </a:ext>
                </a:extLst>
              </p:cNvPr>
              <p:cNvSpPr/>
              <p:nvPr/>
            </p:nvSpPr>
            <p:spPr>
              <a:xfrm flipV="1">
                <a:off x="643841" y="1056635"/>
                <a:ext cx="1" cy="979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xmlns="" id="{DB666742-B33A-4289-A37C-0D95E68426A7}"/>
                  </a:ext>
                </a:extLst>
              </p:cNvPr>
              <p:cNvSpPr/>
              <p:nvPr/>
            </p:nvSpPr>
            <p:spPr>
              <a:xfrm>
                <a:off x="428127" y="1386600"/>
                <a:ext cx="2028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D0213D63-F930-4C89-A245-F28E982F731F}"/>
                </a:ext>
              </a:extLst>
            </p:cNvPr>
            <p:cNvSpPr txBox="1"/>
            <p:nvPr/>
          </p:nvSpPr>
          <p:spPr>
            <a:xfrm>
              <a:off x="5238380" y="4148253"/>
              <a:ext cx="2037807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Event Count Vector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0" name="Group">
              <a:extLst>
                <a:ext uri="{FF2B5EF4-FFF2-40B4-BE49-F238E27FC236}">
                  <a16:creationId xmlns:a16="http://schemas.microsoft.com/office/drawing/2014/main" xmlns="" id="{CCA1D6C2-880C-4413-B30E-042F4B36EC58}"/>
                </a:ext>
              </a:extLst>
            </p:cNvPr>
            <p:cNvGrpSpPr/>
            <p:nvPr/>
          </p:nvGrpSpPr>
          <p:grpSpPr>
            <a:xfrm>
              <a:off x="1803783" y="3317577"/>
              <a:ext cx="237185" cy="665712"/>
              <a:chOff x="0" y="0"/>
              <a:chExt cx="377920" cy="1060719"/>
            </a:xfrm>
          </p:grpSpPr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xmlns="" id="{27E05326-528D-4DA1-BA81-3BB824B094D1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xmlns="" id="{B31164A9-B25C-45A4-8F38-26464FDAB646}"/>
                  </a:ext>
                </a:extLst>
              </p:cNvPr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3" name="Line">
                <a:extLst>
                  <a:ext uri="{FF2B5EF4-FFF2-40B4-BE49-F238E27FC236}">
                    <a16:creationId xmlns:a16="http://schemas.microsoft.com/office/drawing/2014/main" xmlns="" id="{228E6C46-0F14-4EDA-B3F3-77CB6B2DD967}"/>
                  </a:ext>
                </a:extLst>
              </p:cNvPr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8E018651-C872-43C7-84EC-02CD777AE48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792738" y="2775212"/>
              <a:ext cx="462059" cy="524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18D1039-4A8E-4269-A39D-16E65E526C27}"/>
                </a:ext>
              </a:extLst>
            </p:cNvPr>
            <p:cNvSpPr/>
            <p:nvPr/>
          </p:nvSpPr>
          <p:spPr>
            <a:xfrm>
              <a:off x="6265419" y="2220865"/>
              <a:ext cx="1014250" cy="10945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6" name="Group">
              <a:extLst>
                <a:ext uri="{FF2B5EF4-FFF2-40B4-BE49-F238E27FC236}">
                  <a16:creationId xmlns:a16="http://schemas.microsoft.com/office/drawing/2014/main" xmlns="" id="{6DFBF99F-5A2F-4026-AC1B-A29D7280CD25}"/>
                </a:ext>
              </a:extLst>
            </p:cNvPr>
            <p:cNvGrpSpPr/>
            <p:nvPr/>
          </p:nvGrpSpPr>
          <p:grpSpPr>
            <a:xfrm>
              <a:off x="6351591" y="3317578"/>
              <a:ext cx="237185" cy="665712"/>
              <a:chOff x="0" y="0"/>
              <a:chExt cx="377920" cy="1060719"/>
            </a:xfrm>
          </p:grpSpPr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xmlns="" id="{36ABF69B-4B20-4F43-B236-5910AFD2C49A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xmlns="" id="{23D33A0A-9195-46C2-9547-DB18074E141C}"/>
                  </a:ext>
                </a:extLst>
              </p:cNvPr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xmlns="" id="{F1E4E9A3-BBAE-4A01-A5A9-804377E0DEE6}"/>
                  </a:ext>
                </a:extLst>
              </p:cNvPr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B3F9030-B9D0-4A64-964C-8114DF1C7AFD}"/>
                </a:ext>
              </a:extLst>
            </p:cNvPr>
            <p:cNvSpPr txBox="1"/>
            <p:nvPr/>
          </p:nvSpPr>
          <p:spPr>
            <a:xfrm>
              <a:off x="6558152" y="3312628"/>
              <a:ext cx="1944817" cy="850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Clustering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Classification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Outlier Detection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09A48535-BD39-439F-8F20-BEB567D87907}"/>
                </a:ext>
              </a:extLst>
            </p:cNvPr>
            <p:cNvSpPr txBox="1"/>
            <p:nvPr/>
          </p:nvSpPr>
          <p:spPr>
            <a:xfrm>
              <a:off x="6251913" y="1753673"/>
              <a:ext cx="2658812" cy="354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Machine Learning Model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79C809AF-09EE-4BDF-88B9-48BB8A9C47BE}"/>
                </a:ext>
              </a:extLst>
            </p:cNvPr>
            <p:cNvCxnSpPr>
              <a:cxnSpLocks/>
            </p:cNvCxnSpPr>
            <p:nvPr/>
          </p:nvCxnSpPr>
          <p:spPr>
            <a:xfrm>
              <a:off x="7269837" y="2758216"/>
              <a:ext cx="4175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C2958C4-1935-478A-A300-98EDAC53EC3B}"/>
                </a:ext>
              </a:extLst>
            </p:cNvPr>
            <p:cNvSpPr txBox="1"/>
            <p:nvPr/>
          </p:nvSpPr>
          <p:spPr>
            <a:xfrm>
              <a:off x="7750620" y="2221214"/>
              <a:ext cx="1440620" cy="743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Log Management and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Applications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5D09566B-4CA9-4EDE-A514-4555F77D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2937" y="2706953"/>
              <a:ext cx="908713" cy="53295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90122E11-3129-45C4-8D30-28FBA05E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7920" y="2339949"/>
              <a:ext cx="949111" cy="878345"/>
            </a:xfrm>
            <a:prstGeom prst="rect">
              <a:avLst/>
            </a:prstGeom>
          </p:spPr>
        </p:pic>
        <p:pic>
          <p:nvPicPr>
            <p:cNvPr id="46" name="Graphic 83">
              <a:extLst>
                <a:ext uri="{FF2B5EF4-FFF2-40B4-BE49-F238E27FC236}">
                  <a16:creationId xmlns:a16="http://schemas.microsoft.com/office/drawing/2014/main" xmlns="" id="{27C49CC5-326C-4986-9A6F-76081690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446914" y="2294577"/>
              <a:ext cx="294246" cy="343320"/>
            </a:xfrm>
            <a:prstGeom prst="rect">
              <a:avLst/>
            </a:prstGeom>
          </p:spPr>
        </p:pic>
        <p:sp>
          <p:nvSpPr>
            <p:cNvPr id="47" name="Arrow: Bent 82">
              <a:extLst>
                <a:ext uri="{FF2B5EF4-FFF2-40B4-BE49-F238E27FC236}">
                  <a16:creationId xmlns:a16="http://schemas.microsoft.com/office/drawing/2014/main" xmlns="" id="{BE26F513-EB7A-4B04-868B-4252172CF9F2}"/>
                </a:ext>
              </a:extLst>
            </p:cNvPr>
            <p:cNvSpPr/>
            <p:nvPr/>
          </p:nvSpPr>
          <p:spPr>
            <a:xfrm rot="5400000">
              <a:off x="3794879" y="2388019"/>
              <a:ext cx="308325" cy="311946"/>
            </a:xfrm>
            <a:prstGeom prst="bentArrow">
              <a:avLst>
                <a:gd name="adj1" fmla="val 30709"/>
                <a:gd name="adj2" fmla="val 24228"/>
                <a:gd name="adj3" fmla="val 24709"/>
                <a:gd name="adj4" fmla="val 4375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3FF0545-0029-41B8-A3D0-08BEA8CC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97373" y="2296008"/>
              <a:ext cx="962938" cy="958407"/>
            </a:xfrm>
            <a:prstGeom prst="rect">
              <a:avLst/>
            </a:prstGeom>
          </p:spPr>
        </p:pic>
      </p:grpSp>
      <p:pic>
        <p:nvPicPr>
          <p:cNvPr id="51" name="Picture 2" descr="Image result for fiber netwo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884" y="1283242"/>
            <a:ext cx="3321305" cy="22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8" y="1285988"/>
            <a:ext cx="3836857" cy="225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09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 for AI: </a:t>
            </a:r>
            <a:r>
              <a:rPr lang="zh-CN" altLang="en-US" dirty="0" smtClean="0"/>
              <a:t>软件</a:t>
            </a:r>
            <a:r>
              <a:rPr lang="en-US" altLang="zh-CN" dirty="0" smtClean="0"/>
              <a:t>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3" name="Rectangle 2"/>
          <p:cNvSpPr/>
          <p:nvPr/>
        </p:nvSpPr>
        <p:spPr>
          <a:xfrm>
            <a:off x="1403648" y="5871048"/>
            <a:ext cx="547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igh Tower Text" panose="02040502050506030303" pitchFamily="18" charset="0"/>
              </a:rPr>
              <a:t>https://medium.com/@karpathy/software-2-0-a64152b37c35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101823"/>
            <a:ext cx="6579602" cy="3434776"/>
          </a:xfrm>
          <a:prstGeom prst="rect">
            <a:avLst/>
          </a:prstGeom>
        </p:spPr>
      </p:pic>
      <p:pic>
        <p:nvPicPr>
          <p:cNvPr id="2050" name="Picture 2" descr="https://cdn-images-1.medium.com/max/1000/1*5NG3U8MsaTqmQpjkr_-UO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6" r="15029"/>
          <a:stretch/>
        </p:blipFill>
        <p:spPr bwMode="auto">
          <a:xfrm>
            <a:off x="6228184" y="607601"/>
            <a:ext cx="2592288" cy="189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403648" y="4913105"/>
            <a:ext cx="6912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“Code written by an optimization, commonly in the form of neural network training.”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13813" y="3925744"/>
            <a:ext cx="6359271" cy="72008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0000FF"/>
                </a:solidFill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2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</a:t>
            </a:r>
            <a:r>
              <a:rPr lang="en-US" altLang="zh-CN" dirty="0" smtClean="0"/>
              <a:t>2.0</a:t>
            </a:r>
            <a:r>
              <a:rPr lang="zh-CN" altLang="en-US" dirty="0" smtClean="0"/>
              <a:t>面临的可</a:t>
            </a:r>
            <a:r>
              <a:rPr lang="zh-CN" altLang="en-US" dirty="0"/>
              <a:t>靠</a:t>
            </a:r>
            <a:r>
              <a:rPr lang="zh-CN" altLang="en-US" dirty="0" smtClean="0"/>
              <a:t>性问题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55577" y="959700"/>
            <a:ext cx="8055224" cy="4871350"/>
          </a:xfrm>
        </p:spPr>
        <p:txBody>
          <a:bodyPr/>
          <a:lstStyle/>
          <a:p>
            <a:r>
              <a:rPr lang="zh-CN" altLang="en-US" sz="2400" dirty="0"/>
              <a:t>如何定义</a:t>
            </a:r>
            <a:r>
              <a:rPr lang="zh-CN" altLang="en-US" sz="2400" dirty="0">
                <a:solidFill>
                  <a:srgbClr val="FF0000"/>
                </a:solidFill>
              </a:rPr>
              <a:t>正常（</a:t>
            </a:r>
            <a:r>
              <a:rPr lang="en-US" altLang="zh-CN" sz="2400" dirty="0">
                <a:solidFill>
                  <a:srgbClr val="FF0000"/>
                </a:solidFill>
              </a:rPr>
              <a:t>valid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的输入数据？</a:t>
            </a:r>
            <a:endParaRPr lang="en-US" altLang="zh-CN" sz="2400" dirty="0"/>
          </a:p>
          <a:p>
            <a:r>
              <a:rPr lang="zh-CN" altLang="en-US" sz="2400" dirty="0"/>
              <a:t>通用</a:t>
            </a:r>
            <a:r>
              <a:rPr lang="en-US" altLang="zh-CN" sz="2400" dirty="0"/>
              <a:t>Benchmark</a:t>
            </a:r>
            <a:r>
              <a:rPr lang="zh-CN" altLang="en-US" sz="2400" dirty="0"/>
              <a:t>数据准确率很难达到</a:t>
            </a:r>
            <a:r>
              <a:rPr lang="en-US" altLang="zh-CN" sz="2400" dirty="0"/>
              <a:t>100%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13150" y="5659217"/>
            <a:ext cx="585788" cy="293639"/>
          </a:xfrm>
        </p:spPr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grpSp>
        <p:nvGrpSpPr>
          <p:cNvPr id="4" name="Group 3"/>
          <p:cNvGrpSpPr/>
          <p:nvPr/>
        </p:nvGrpSpPr>
        <p:grpSpPr>
          <a:xfrm>
            <a:off x="1331640" y="1942514"/>
            <a:ext cx="2238485" cy="2198009"/>
            <a:chOff x="1800800" y="1011800"/>
            <a:chExt cx="4369190" cy="4609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0" r="18590" b="7961"/>
            <a:stretch/>
          </p:blipFill>
          <p:spPr>
            <a:xfrm>
              <a:off x="1800800" y="1011800"/>
              <a:ext cx="2213978" cy="23219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90" t="10572" r="18773"/>
            <a:stretch/>
          </p:blipFill>
          <p:spPr>
            <a:xfrm>
              <a:off x="1939090" y="3366160"/>
              <a:ext cx="2075688" cy="22549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6" r="17654" b="7610"/>
            <a:stretch/>
          </p:blipFill>
          <p:spPr>
            <a:xfrm>
              <a:off x="4081312" y="1011800"/>
              <a:ext cx="2057400" cy="232150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2" t="8444" r="16474" b="8201"/>
            <a:stretch/>
          </p:blipFill>
          <p:spPr>
            <a:xfrm>
              <a:off x="4120643" y="3311398"/>
              <a:ext cx="2049347" cy="210286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701179" y="2114151"/>
            <a:ext cx="2048642" cy="1924447"/>
            <a:chOff x="6266229" y="1248409"/>
            <a:chExt cx="2987244" cy="29467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4" t="11333" r="9277" b="10745"/>
            <a:stretch/>
          </p:blipFill>
          <p:spPr>
            <a:xfrm>
              <a:off x="6266229" y="1248409"/>
              <a:ext cx="1396125" cy="13897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3" t="10951" r="8931" b="10453"/>
            <a:stretch/>
          </p:blipFill>
          <p:spPr>
            <a:xfrm>
              <a:off x="7863932" y="1248409"/>
              <a:ext cx="1389541" cy="138954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29" t="11585" r="9038" b="10415"/>
            <a:stretch/>
          </p:blipFill>
          <p:spPr>
            <a:xfrm>
              <a:off x="6266229" y="2798411"/>
              <a:ext cx="1402711" cy="13967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5" t="11000" r="9556" b="10333"/>
            <a:stretch/>
          </p:blipFill>
          <p:spPr>
            <a:xfrm>
              <a:off x="7865527" y="2805612"/>
              <a:ext cx="1377765" cy="138954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76" y="4197329"/>
            <a:ext cx="2224777" cy="16685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03" y="4197329"/>
            <a:ext cx="1324853" cy="1681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92" y="4197330"/>
            <a:ext cx="2133737" cy="16685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06" y="4203681"/>
            <a:ext cx="1251437" cy="16685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23495" y="2909399"/>
            <a:ext cx="913861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MNIST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7657" y="2962761"/>
            <a:ext cx="1353449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CIFAR-10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66235" y="5935720"/>
            <a:ext cx="1184390" cy="311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330837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</a:t>
            </a:r>
            <a:r>
              <a:rPr lang="en-US" altLang="zh-CN" dirty="0" smtClean="0"/>
              <a:t>2.0</a:t>
            </a:r>
            <a:r>
              <a:rPr lang="zh-CN" altLang="en-US" dirty="0" smtClean="0"/>
              <a:t>面临的安全</a:t>
            </a:r>
            <a:r>
              <a:rPr lang="zh-CN" altLang="en-US" dirty="0"/>
              <a:t>性</a:t>
            </a:r>
            <a:r>
              <a:rPr lang="zh-CN" altLang="en-US" dirty="0" smtClean="0"/>
              <a:t>问题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827584" y="1117494"/>
            <a:ext cx="7992566" cy="4871350"/>
          </a:xfrm>
        </p:spPr>
        <p:txBody>
          <a:bodyPr/>
          <a:lstStyle/>
          <a:p>
            <a:r>
              <a:rPr lang="zh-CN" altLang="en-US" sz="2400" dirty="0"/>
              <a:t>黑盒攻击</a:t>
            </a:r>
            <a:endParaRPr lang="en-US" altLang="zh-CN" sz="2400" dirty="0"/>
          </a:p>
          <a:p>
            <a:r>
              <a:rPr lang="zh-CN" altLang="en-US" sz="2400" dirty="0"/>
              <a:t>白盒攻击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grpSp>
        <p:nvGrpSpPr>
          <p:cNvPr id="5" name="Group 4"/>
          <p:cNvGrpSpPr/>
          <p:nvPr/>
        </p:nvGrpSpPr>
        <p:grpSpPr>
          <a:xfrm>
            <a:off x="1240027" y="2389039"/>
            <a:ext cx="3059802" cy="3254549"/>
            <a:chOff x="1475656" y="3368322"/>
            <a:chExt cx="2242225" cy="25763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3368322"/>
              <a:ext cx="2242225" cy="226473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111201" y="5633059"/>
              <a:ext cx="1230465" cy="311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25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[Szegedy’13] 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7883315" y="5169389"/>
            <a:ext cx="1193532" cy="311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25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[Eykholt’18</a:t>
            </a:r>
            <a:r>
              <a:rPr lang="en-US" sz="1425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73863" y="833422"/>
            <a:ext cx="3319419" cy="2131145"/>
            <a:chOff x="1594431" y="3180193"/>
            <a:chExt cx="3600696" cy="261964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4090" t="4106" r="64723"/>
            <a:stretch/>
          </p:blipFill>
          <p:spPr>
            <a:xfrm>
              <a:off x="1594431" y="3180194"/>
              <a:ext cx="1216097" cy="261963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t="1878" r="66403"/>
            <a:stretch/>
          </p:blipFill>
          <p:spPr>
            <a:xfrm>
              <a:off x="2799724" y="3180193"/>
              <a:ext cx="1243013" cy="2609422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70493" y="4329091"/>
              <a:ext cx="1024634" cy="421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25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[Pei’17] 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32718" y="5673767"/>
            <a:ext cx="72671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[Szegedy’13] </a:t>
            </a:r>
            <a:r>
              <a:rPr lang="en-US" sz="900" dirty="0" err="1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Szegedy</a:t>
            </a:r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900" i="1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et al.</a:t>
            </a:r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 "Intriguing Properties of Neural Networks." </a:t>
            </a:r>
            <a:r>
              <a:rPr lang="en-US" sz="900" dirty="0" smtClean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arXiv,2013</a:t>
            </a:r>
          </a:p>
          <a:p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[Pei’17] Pei, </a:t>
            </a:r>
            <a:r>
              <a:rPr lang="en-US" sz="900" i="1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et al.</a:t>
            </a:r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 "</a:t>
            </a:r>
            <a:r>
              <a:rPr lang="en-US" sz="900" dirty="0" err="1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DeepXplore</a:t>
            </a:r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: Automated </a:t>
            </a:r>
            <a:r>
              <a:rPr lang="en-US" sz="900" dirty="0" err="1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Whitebox</a:t>
            </a:r>
            <a:r>
              <a:rPr lang="en-US" sz="900" dirty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 Testing of Deep Learning Systems" SOSP, 2017</a:t>
            </a:r>
          </a:p>
          <a:p>
            <a:r>
              <a:rPr lang="en-US" sz="900" dirty="0" smtClean="0"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[Eykholt’18] </a:t>
            </a:r>
            <a:r>
              <a:rPr lang="en-US" sz="900" dirty="0" err="1">
                <a:latin typeface="+mj-lt"/>
              </a:rPr>
              <a:t>Eykholt</a:t>
            </a:r>
            <a:r>
              <a:rPr lang="en-US" sz="900" dirty="0">
                <a:latin typeface="+mj-lt"/>
              </a:rPr>
              <a:t> et al., Robust Physical-World Attacks on Deep Learning Visual Classification, in CVPR 2018.</a:t>
            </a:r>
          </a:p>
        </p:txBody>
      </p:sp>
      <p:pic>
        <p:nvPicPr>
          <p:cNvPr id="15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6"/>
          <a:stretch/>
        </p:blipFill>
        <p:spPr>
          <a:xfrm>
            <a:off x="4636799" y="3082690"/>
            <a:ext cx="4183673" cy="1077258"/>
          </a:xfrm>
          <a:prstGeom prst="rect">
            <a:avLst/>
          </a:prstGeom>
        </p:spPr>
      </p:pic>
      <p:pic>
        <p:nvPicPr>
          <p:cNvPr id="17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6"/>
          <a:stretch/>
        </p:blipFill>
        <p:spPr>
          <a:xfrm>
            <a:off x="4644008" y="4172617"/>
            <a:ext cx="4176141" cy="107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争议和机会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21" y="919375"/>
            <a:ext cx="3763576" cy="2133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21" y="3085065"/>
            <a:ext cx="7277100" cy="297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969" y="6216497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igh Tower Text" panose="02040502050506030303" pitchFamily="18" charset="0"/>
              </a:rPr>
              <a:t>http://www.thedrive.com/news/24921/apple-co-founder-steve-wozniak-doesnt-believe-in-self-driving-cars</a:t>
            </a:r>
          </a:p>
        </p:txBody>
      </p:sp>
      <p:sp>
        <p:nvSpPr>
          <p:cNvPr id="7" name="Flowchart: Alternate Process 6"/>
          <p:cNvSpPr/>
          <p:nvPr/>
        </p:nvSpPr>
        <p:spPr bwMode="auto">
          <a:xfrm>
            <a:off x="771872" y="3829199"/>
            <a:ext cx="7192154" cy="936104"/>
          </a:xfrm>
          <a:prstGeom prst="flowChartAlternateProcess">
            <a:avLst/>
          </a:prstGeom>
          <a:solidFill>
            <a:schemeClr val="accent1">
              <a:alpha val="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indent="-342900" algn="ctr" eaLnBrk="1" hangingPunct="1">
              <a:spcBef>
                <a:spcPct val="3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2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/>
          <p:cNvSpPr/>
          <p:nvPr/>
        </p:nvSpPr>
        <p:spPr>
          <a:xfrm>
            <a:off x="827584" y="1072697"/>
            <a:ext cx="6833556" cy="306191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19910" y="1600767"/>
            <a:ext cx="2871369" cy="1944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53205" y="1673672"/>
            <a:ext cx="2824737" cy="1799303"/>
          </a:xfrm>
          <a:prstGeom prst="ellipse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1378" y="2857518"/>
            <a:ext cx="744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卷积层</a:t>
            </a:r>
            <a:endParaRPr lang="en-US" sz="14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17015" y="2323657"/>
                <a:ext cx="287579" cy="586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15" y="2323657"/>
                <a:ext cx="287579" cy="58695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816000" y="2294154"/>
                <a:ext cx="663451" cy="513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000" y="2294154"/>
                <a:ext cx="663451" cy="513602"/>
              </a:xfrm>
              <a:prstGeom prst="rect">
                <a:avLst/>
              </a:prstGeom>
              <a:blipFill rotWithShape="0">
                <a:blip r:embed="rId3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083860" y="2392854"/>
                <a:ext cx="2596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860" y="2392854"/>
                <a:ext cx="25968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256" r="-2093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4847154" y="2847586"/>
            <a:ext cx="726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FangSong" panose="02010609060101010101" pitchFamily="49" charset="-122"/>
                <a:ea typeface="FangSong" panose="02010609060101010101" pitchFamily="49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分类器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46063" y="1794186"/>
            <a:ext cx="240135" cy="1750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数据采集</a:t>
            </a:r>
            <a:endParaRPr lang="en-US" altLang="zh-CN" dirty="0" smtClean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模</a:t>
            </a:r>
            <a:r>
              <a:rPr lang="zh-CN" altLang="en-US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块</a:t>
            </a:r>
            <a:endParaRPr lang="en-US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1792333" y="2509802"/>
            <a:ext cx="808513" cy="16427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2731" y="1794186"/>
            <a:ext cx="238193" cy="1750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预处理模块</a:t>
            </a:r>
            <a:endParaRPr lang="en-US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856070" y="2510049"/>
            <a:ext cx="743880" cy="1591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056357" y="1979959"/>
            <a:ext cx="266660" cy="250382"/>
            <a:chOff x="5227734" y="2052580"/>
            <a:chExt cx="1642158" cy="1242227"/>
          </a:xfrm>
        </p:grpSpPr>
        <p:sp>
          <p:nvSpPr>
            <p:cNvPr id="30" name="Rectangle 29"/>
            <p:cNvSpPr/>
            <p:nvPr/>
          </p:nvSpPr>
          <p:spPr>
            <a:xfrm>
              <a:off x="5637832" y="2253022"/>
              <a:ext cx="1232060" cy="1041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32783" y="2154857"/>
              <a:ext cx="1232060" cy="1041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27734" y="2052580"/>
              <a:ext cx="1232060" cy="1041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801903" y="2292493"/>
            <a:ext cx="7465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原始数据</a:t>
            </a:r>
            <a:endParaRPr lang="en-US" sz="105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071382" y="2000159"/>
            <a:ext cx="266660" cy="250382"/>
            <a:chOff x="5227734" y="2052580"/>
            <a:chExt cx="1642158" cy="1242227"/>
          </a:xfrm>
        </p:grpSpPr>
        <p:sp>
          <p:nvSpPr>
            <p:cNvPr id="42" name="Rectangle 41"/>
            <p:cNvSpPr/>
            <p:nvPr/>
          </p:nvSpPr>
          <p:spPr>
            <a:xfrm>
              <a:off x="5637832" y="2253022"/>
              <a:ext cx="1232060" cy="1041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32783" y="2154857"/>
              <a:ext cx="1232060" cy="1041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27734" y="2052580"/>
              <a:ext cx="1232060" cy="1041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840670" y="2290867"/>
            <a:ext cx="758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规则数据</a:t>
            </a:r>
            <a:endParaRPr lang="en-US" sz="105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46723" y="1744782"/>
            <a:ext cx="1373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CNN</a:t>
            </a:r>
            <a:r>
              <a:rPr lang="zh-CN" altLang="en-US" sz="1600" b="1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模型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4476227" y="2518106"/>
            <a:ext cx="618790" cy="16851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5343547" y="2508014"/>
            <a:ext cx="576195" cy="1666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46723" y="2089397"/>
            <a:ext cx="748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特征</a:t>
            </a:r>
            <a:endParaRPr lang="en-US" altLang="zh-CN" sz="12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数据</a:t>
            </a:r>
            <a:endParaRPr lang="en-US" sz="12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43546" y="2097596"/>
            <a:ext cx="55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概率</a:t>
            </a:r>
            <a:endParaRPr lang="en-US" altLang="zh-CN" sz="12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数据</a:t>
            </a:r>
            <a:endParaRPr lang="en-US" sz="12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6491278" y="2527682"/>
            <a:ext cx="494136" cy="15893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1281" y="2320847"/>
            <a:ext cx="809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FangSong" panose="02010609060101010101" pitchFamily="49" charset="-122"/>
                <a:ea typeface="FangSong" panose="02010609060101010101" pitchFamily="49" charset="-122"/>
              </a:defRPr>
            </a:lvl1pPr>
          </a:lstStyle>
          <a:p>
            <a:r>
              <a:rPr lang="zh-CN" altLang="en-US" sz="1800" dirty="0">
                <a:solidFill>
                  <a:schemeClr val="tx1"/>
                </a:solidFill>
              </a:rPr>
              <a:t>分类结果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6" idx="7"/>
            <a:endCxn id="19" idx="2"/>
          </p:cNvCxnSpPr>
          <p:nvPr/>
        </p:nvCxnSpPr>
        <p:spPr>
          <a:xfrm flipV="1">
            <a:off x="6064269" y="1269057"/>
            <a:ext cx="694951" cy="66811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9205" y="8689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当前的</a:t>
            </a:r>
            <a:r>
              <a:rPr lang="zh-CN" altLang="en-US" sz="2000" b="1" dirty="0" smtClean="0">
                <a:solidFill>
                  <a:srgbClr val="7030A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研究热点</a:t>
            </a:r>
            <a:endParaRPr lang="en-US" sz="2000" b="1" dirty="0">
              <a:solidFill>
                <a:srgbClr val="7030A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cxnSp>
        <p:nvCxnSpPr>
          <p:cNvPr id="59" name="Straight Arrow Connector 58"/>
          <p:cNvCxnSpPr>
            <a:endCxn id="60" idx="0"/>
          </p:cNvCxnSpPr>
          <p:nvPr/>
        </p:nvCxnSpPr>
        <p:spPr>
          <a:xfrm>
            <a:off x="5901800" y="3968907"/>
            <a:ext cx="524621" cy="71892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115806" y="4687828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软件</a:t>
            </a:r>
            <a:r>
              <a:rPr lang="en-US" altLang="zh-CN" sz="20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2.0</a:t>
            </a:r>
            <a:r>
              <a:rPr lang="zh-CN" altLang="en-US" sz="20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的可靠性范畴</a:t>
            </a:r>
            <a:endParaRPr lang="en-US" sz="2000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从工程角度看</a:t>
            </a:r>
            <a:r>
              <a:rPr lang="en-US" dirty="0"/>
              <a:t>AI</a:t>
            </a:r>
            <a:r>
              <a:rPr lang="zh-CN" altLang="en-US" dirty="0" smtClean="0"/>
              <a:t>可靠性</a:t>
            </a:r>
            <a:endParaRPr lang="en-US" dirty="0"/>
          </a:p>
        </p:txBody>
      </p:sp>
      <p:pic>
        <p:nvPicPr>
          <p:cNvPr id="38" name="Picture 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73" y="4380237"/>
            <a:ext cx="3646487" cy="1823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1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3" grpId="0" animBg="1"/>
      <p:bldP spid="16" grpId="0" animBg="1"/>
      <p:bldP spid="10" grpId="0"/>
      <p:bldP spid="12" grpId="0"/>
      <p:bldP spid="28" grpId="0"/>
      <p:bldP spid="35" grpId="0"/>
      <p:bldP spid="37" grpId="0"/>
      <p:bldP spid="24" grpId="0" animBg="1"/>
      <p:bldP spid="15" grpId="0" animBg="1"/>
      <p:bldP spid="26" grpId="0" animBg="1"/>
      <p:bldP spid="27" grpId="0" animBg="1"/>
      <p:bldP spid="33" grpId="0"/>
      <p:bldP spid="45" grpId="0"/>
      <p:bldP spid="47" grpId="0"/>
      <p:bldP spid="48" grpId="0" animBg="1"/>
      <p:bldP spid="53" grpId="0" animBg="1"/>
      <p:bldP spid="54" grpId="0"/>
      <p:bldP spid="55" grpId="0"/>
      <p:bldP spid="56" grpId="0" animBg="1"/>
      <p:bldP spid="57" grpId="0"/>
      <p:bldP spid="1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：攻击防御</a:t>
            </a:r>
            <a:r>
              <a:rPr lang="en-US" altLang="zh-CN" dirty="0"/>
              <a:t> </a:t>
            </a:r>
            <a:r>
              <a:rPr lang="en-US" altLang="zh-CN" dirty="0" smtClean="0"/>
              <a:t>or </a:t>
            </a:r>
            <a:r>
              <a:rPr lang="zh-CN" altLang="en-US" dirty="0" smtClean="0"/>
              <a:t>异常检测？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1"/>
          </p:nvPr>
        </p:nvSpPr>
        <p:spPr>
          <a:xfrm>
            <a:off x="755576" y="954327"/>
            <a:ext cx="8064574" cy="3090896"/>
          </a:xfrm>
        </p:spPr>
        <p:txBody>
          <a:bodyPr/>
          <a:lstStyle/>
          <a:p>
            <a:r>
              <a:rPr lang="en-US" altLang="zh-CN" sz="2400" dirty="0"/>
              <a:t>Adversarial Training</a:t>
            </a:r>
            <a:r>
              <a:rPr lang="zh-CN" altLang="en-US" sz="2400" dirty="0" smtClean="0"/>
              <a:t>对特定的攻击防御效果很好</a:t>
            </a:r>
            <a:endParaRPr lang="en-US" altLang="zh-CN" sz="2400" dirty="0" smtClean="0"/>
          </a:p>
          <a:p>
            <a:pPr lvl="1"/>
            <a:endParaRPr lang="en-US" altLang="zh-CN" sz="2000" dirty="0" smtClean="0"/>
          </a:p>
          <a:p>
            <a:endParaRPr lang="en-US" sz="2400" dirty="0"/>
          </a:p>
          <a:p>
            <a:r>
              <a:rPr lang="zh-CN" altLang="en-US" sz="2400" dirty="0" smtClean="0"/>
              <a:t>对未见过的图像（超出</a:t>
            </a:r>
            <a:r>
              <a:rPr lang="en-US" altLang="zh-CN" sz="2400" dirty="0" smtClean="0"/>
              <a:t>S </a:t>
            </a:r>
            <a:r>
              <a:rPr lang="zh-CN" altLang="en-US" sz="2400" dirty="0" smtClean="0"/>
              <a:t>范围）依然效果很差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如传统的图像变换（如放大、缩小）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识别成功率及低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solidFill>
                  <a:srgbClr val="FF0000"/>
                </a:solidFill>
              </a:rPr>
              <a:t>核心挑战是模型（软件）输入复杂度太高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88" y="1452935"/>
            <a:ext cx="6445946" cy="7920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36" y="3757191"/>
            <a:ext cx="6613904" cy="24250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508104" y="1524943"/>
            <a:ext cx="1944216" cy="576064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76280" y="1491663"/>
            <a:ext cx="935480" cy="576064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0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3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时代背景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6097" y="3433512"/>
            <a:ext cx="2837653" cy="1949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logic.jpg" descr="logic.jpg"/>
          <p:cNvPicPr>
            <a:picLocks noChangeAspect="1"/>
          </p:cNvPicPr>
          <p:nvPr/>
        </p:nvPicPr>
        <p:blipFill>
          <a:blip r:embed="rId3">
            <a:extLst/>
          </a:blip>
          <a:srcRect t="9824" b="9824"/>
          <a:stretch>
            <a:fillRect/>
          </a:stretch>
        </p:blipFill>
        <p:spPr>
          <a:xfrm>
            <a:off x="2256724" y="1300729"/>
            <a:ext cx="1313967" cy="1002996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0" name="Representation…"/>
          <p:cNvSpPr txBox="1"/>
          <p:nvPr/>
        </p:nvSpPr>
        <p:spPr>
          <a:xfrm>
            <a:off x="2182728" y="2341652"/>
            <a:ext cx="1369178" cy="496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/>
          <a:p>
            <a:pPr>
              <a:defRPr sz="1600"/>
            </a:pPr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Representation</a:t>
            </a:r>
          </a:p>
          <a:p>
            <a:pPr>
              <a:defRPr sz="1600"/>
            </a:pPr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Language of Logic</a:t>
            </a:r>
          </a:p>
        </p:txBody>
      </p:sp>
      <p:pic>
        <p:nvPicPr>
          <p:cNvPr id="11" name="ai dartmouthjpg.jpg" descr="ai dartmouthjpg.jpg"/>
          <p:cNvPicPr>
            <a:picLocks noChangeAspect="1"/>
          </p:cNvPicPr>
          <p:nvPr/>
        </p:nvPicPr>
        <p:blipFill>
          <a:blip r:embed="rId4">
            <a:extLst/>
          </a:blip>
          <a:srcRect l="16555" r="16555"/>
          <a:stretch>
            <a:fillRect/>
          </a:stretch>
        </p:blipFill>
        <p:spPr>
          <a:xfrm>
            <a:off x="956542" y="1241324"/>
            <a:ext cx="1121744" cy="1121745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2" name="Birth of  “AI”"/>
          <p:cNvSpPr txBox="1"/>
          <p:nvPr/>
        </p:nvSpPr>
        <p:spPr>
          <a:xfrm>
            <a:off x="1015452" y="2470777"/>
            <a:ext cx="843446" cy="238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Birth of  “AI”</a:t>
            </a:r>
          </a:p>
        </p:txBody>
      </p:sp>
      <p:sp>
        <p:nvSpPr>
          <p:cNvPr id="13" name="Basic Structure"/>
          <p:cNvSpPr txBox="1"/>
          <p:nvPr/>
        </p:nvSpPr>
        <p:spPr>
          <a:xfrm>
            <a:off x="3861288" y="2446890"/>
            <a:ext cx="1175848" cy="28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Basic Structure</a:t>
            </a:r>
          </a:p>
        </p:txBody>
      </p:sp>
      <p:pic>
        <p:nvPicPr>
          <p:cNvPr id="14" name="neural network.png" descr="neural network.png"/>
          <p:cNvPicPr>
            <a:picLocks noChangeAspect="1"/>
          </p:cNvPicPr>
          <p:nvPr/>
        </p:nvPicPr>
        <p:blipFill>
          <a:blip r:embed="rId5">
            <a:extLst/>
          </a:blip>
          <a:srcRect l="3012" r="3012" b="1469"/>
          <a:stretch>
            <a:fillRect/>
          </a:stretch>
        </p:blipFill>
        <p:spPr>
          <a:xfrm>
            <a:off x="3748944" y="1306262"/>
            <a:ext cx="1526078" cy="99202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5" name="expert system.JPG" descr="expert system.JPG"/>
          <p:cNvPicPr>
            <a:picLocks noChangeAspect="1"/>
          </p:cNvPicPr>
          <p:nvPr/>
        </p:nvPicPr>
        <p:blipFill>
          <a:blip r:embed="rId6">
            <a:extLst/>
          </a:blip>
          <a:srcRect t="507" b="45726"/>
          <a:stretch>
            <a:fillRect/>
          </a:stretch>
        </p:blipFill>
        <p:spPr>
          <a:xfrm>
            <a:off x="3509429" y="3887488"/>
            <a:ext cx="1261661" cy="1339061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6" name="Symbolics Machine"/>
          <p:cNvSpPr txBox="1"/>
          <p:nvPr/>
        </p:nvSpPr>
        <p:spPr>
          <a:xfrm>
            <a:off x="3426273" y="5353113"/>
            <a:ext cx="1427794" cy="283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Symbolics Machine</a:t>
            </a:r>
          </a:p>
        </p:txBody>
      </p:sp>
      <p:pic>
        <p:nvPicPr>
          <p:cNvPr id="17" name="deepblue.jpg" descr="deepblue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53266" y="1324142"/>
            <a:ext cx="1562463" cy="956228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18" name="Deep Blue vs Kasparov"/>
          <p:cNvSpPr txBox="1"/>
          <p:nvPr/>
        </p:nvSpPr>
        <p:spPr>
          <a:xfrm>
            <a:off x="5456471" y="2461427"/>
            <a:ext cx="1443874" cy="25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Deep Blue vs Kasparov</a:t>
            </a:r>
          </a:p>
        </p:txBody>
      </p:sp>
      <p:sp>
        <p:nvSpPr>
          <p:cNvPr id="19" name="The Age…"/>
          <p:cNvSpPr txBox="1"/>
          <p:nvPr/>
        </p:nvSpPr>
        <p:spPr>
          <a:xfrm>
            <a:off x="7650829" y="3098418"/>
            <a:ext cx="1385667" cy="310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1882" tIns="31882" rIns="31882" bIns="31882" anchor="ctr">
            <a:spAutoFit/>
          </a:bodyPr>
          <a:lstStyle/>
          <a:p>
            <a:pPr>
              <a:defRPr sz="2800" b="1">
                <a:solidFill>
                  <a:srgbClr val="FF2600"/>
                </a:solidFill>
              </a:defRPr>
            </a:pPr>
            <a:r>
              <a:rPr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The Age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of AI</a:t>
            </a:r>
          </a:p>
        </p:txBody>
      </p:sp>
      <p:pic>
        <p:nvPicPr>
          <p:cNvPr id="20" name="alphago nature cover.jpg" descr="alphago nature cover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96919" y="1223889"/>
            <a:ext cx="1094478" cy="1156663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21" name="Go Game"/>
          <p:cNvSpPr txBox="1"/>
          <p:nvPr/>
        </p:nvSpPr>
        <p:spPr>
          <a:xfrm>
            <a:off x="7319680" y="2436519"/>
            <a:ext cx="854408" cy="306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 Game</a:t>
            </a:r>
          </a:p>
        </p:txBody>
      </p:sp>
      <p:sp>
        <p:nvSpPr>
          <p:cNvPr id="22" name="Line"/>
          <p:cNvSpPr/>
          <p:nvPr/>
        </p:nvSpPr>
        <p:spPr>
          <a:xfrm>
            <a:off x="836766" y="3088851"/>
            <a:ext cx="782023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defTabSz="573877">
              <a:defRPr sz="2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32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1956"/>
          <p:cNvSpPr txBox="1"/>
          <p:nvPr/>
        </p:nvSpPr>
        <p:spPr>
          <a:xfrm>
            <a:off x="1577223" y="2813278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1956</a:t>
            </a:r>
          </a:p>
        </p:txBody>
      </p:sp>
      <p:sp>
        <p:nvSpPr>
          <p:cNvPr id="24" name="1965"/>
          <p:cNvSpPr txBox="1"/>
          <p:nvPr/>
        </p:nvSpPr>
        <p:spPr>
          <a:xfrm>
            <a:off x="2358969" y="2813278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1965</a:t>
            </a:r>
          </a:p>
        </p:txBody>
      </p:sp>
      <p:sp>
        <p:nvSpPr>
          <p:cNvPr id="25" name="1974"/>
          <p:cNvSpPr txBox="1"/>
          <p:nvPr/>
        </p:nvSpPr>
        <p:spPr>
          <a:xfrm>
            <a:off x="3151341" y="2813278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1974</a:t>
            </a:r>
          </a:p>
        </p:txBody>
      </p:sp>
      <p:sp>
        <p:nvSpPr>
          <p:cNvPr id="26" name="Mid 80’s"/>
          <p:cNvSpPr txBox="1"/>
          <p:nvPr/>
        </p:nvSpPr>
        <p:spPr>
          <a:xfrm>
            <a:off x="3766854" y="2813278"/>
            <a:ext cx="661153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Mid 80’s</a:t>
            </a:r>
          </a:p>
        </p:txBody>
      </p:sp>
      <p:sp>
        <p:nvSpPr>
          <p:cNvPr id="27" name="1990-2000"/>
          <p:cNvSpPr txBox="1"/>
          <p:nvPr/>
        </p:nvSpPr>
        <p:spPr>
          <a:xfrm>
            <a:off x="4478750" y="2813278"/>
            <a:ext cx="835432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1990-2000</a:t>
            </a:r>
          </a:p>
        </p:txBody>
      </p:sp>
      <p:sp>
        <p:nvSpPr>
          <p:cNvPr id="28" name="2010"/>
          <p:cNvSpPr txBox="1"/>
          <p:nvPr/>
        </p:nvSpPr>
        <p:spPr>
          <a:xfrm>
            <a:off x="5431633" y="2813278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2010</a:t>
            </a:r>
          </a:p>
        </p:txBody>
      </p:sp>
      <p:sp>
        <p:nvSpPr>
          <p:cNvPr id="29" name="2016"/>
          <p:cNvSpPr txBox="1"/>
          <p:nvPr/>
        </p:nvSpPr>
        <p:spPr>
          <a:xfrm>
            <a:off x="6990519" y="2813278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2016</a:t>
            </a:r>
          </a:p>
        </p:txBody>
      </p:sp>
      <p:sp>
        <p:nvSpPr>
          <p:cNvPr id="30" name="Now"/>
          <p:cNvSpPr txBox="1"/>
          <p:nvPr/>
        </p:nvSpPr>
        <p:spPr>
          <a:xfrm>
            <a:off x="7911758" y="2813278"/>
            <a:ext cx="382615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Now</a:t>
            </a:r>
          </a:p>
        </p:txBody>
      </p:sp>
      <p:sp>
        <p:nvSpPr>
          <p:cNvPr id="31" name="Artificial…"/>
          <p:cNvSpPr txBox="1"/>
          <p:nvPr/>
        </p:nvSpPr>
        <p:spPr>
          <a:xfrm>
            <a:off x="1405741" y="3078264"/>
            <a:ext cx="619026" cy="33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/>
          <a:p>
            <a:pPr>
              <a:defRPr sz="1400" b="1">
                <a:solidFill>
                  <a:srgbClr val="0433FF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Artificial</a:t>
            </a:r>
          </a:p>
          <a:p>
            <a:pPr>
              <a:defRPr sz="1400" b="1">
                <a:solidFill>
                  <a:srgbClr val="0433FF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Intelligence</a:t>
            </a:r>
          </a:p>
        </p:txBody>
      </p:sp>
      <p:sp>
        <p:nvSpPr>
          <p:cNvPr id="32" name="Logic…"/>
          <p:cNvSpPr txBox="1"/>
          <p:nvPr/>
        </p:nvSpPr>
        <p:spPr>
          <a:xfrm>
            <a:off x="2145805" y="3078264"/>
            <a:ext cx="718412" cy="33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/>
          <a:p>
            <a:pPr>
              <a:defRPr sz="1400" b="1">
                <a:solidFill>
                  <a:srgbClr val="FF40FF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Logic </a:t>
            </a:r>
          </a:p>
          <a:p>
            <a:pPr>
              <a:defRPr sz="1400" b="1">
                <a:solidFill>
                  <a:srgbClr val="FF40FF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Programming</a:t>
            </a:r>
          </a:p>
        </p:txBody>
      </p:sp>
      <p:sp>
        <p:nvSpPr>
          <p:cNvPr id="33" name="Big Data"/>
          <p:cNvSpPr txBox="1"/>
          <p:nvPr/>
        </p:nvSpPr>
        <p:spPr>
          <a:xfrm>
            <a:off x="5325116" y="3082146"/>
            <a:ext cx="460329" cy="19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1400" b="1">
                <a:solidFill>
                  <a:srgbClr val="00F900"/>
                </a:solidFill>
              </a:defRPr>
            </a:lvl1pPr>
          </a:lstStyle>
          <a:p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Big Data</a:t>
            </a:r>
          </a:p>
        </p:txBody>
      </p:sp>
      <p:sp>
        <p:nvSpPr>
          <p:cNvPr id="34" name="Expert…"/>
          <p:cNvSpPr txBox="1"/>
          <p:nvPr/>
        </p:nvSpPr>
        <p:spPr>
          <a:xfrm>
            <a:off x="3096406" y="3078264"/>
            <a:ext cx="453917" cy="33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/>
          <a:p>
            <a:pPr>
              <a:defRPr sz="1400" b="1">
                <a:solidFill>
                  <a:srgbClr val="942192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Expert </a:t>
            </a:r>
          </a:p>
          <a:p>
            <a:pPr>
              <a:defRPr sz="1400" b="1">
                <a:solidFill>
                  <a:srgbClr val="942192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Systems</a:t>
            </a:r>
          </a:p>
        </p:txBody>
      </p:sp>
      <p:sp>
        <p:nvSpPr>
          <p:cNvPr id="35" name="Neural…"/>
          <p:cNvSpPr txBox="1"/>
          <p:nvPr/>
        </p:nvSpPr>
        <p:spPr>
          <a:xfrm>
            <a:off x="3755325" y="3078264"/>
            <a:ext cx="479565" cy="33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/>
          <a:p>
            <a:pPr>
              <a:defRPr sz="1400" b="1">
                <a:solidFill>
                  <a:srgbClr val="FF9300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Neural </a:t>
            </a:r>
          </a:p>
          <a:p>
            <a:pPr>
              <a:defRPr sz="1400" b="1">
                <a:solidFill>
                  <a:srgbClr val="FF9300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Network</a:t>
            </a:r>
          </a:p>
        </p:txBody>
      </p:sp>
      <p:sp>
        <p:nvSpPr>
          <p:cNvPr id="36" name="Alpha Go beats…"/>
          <p:cNvSpPr txBox="1"/>
          <p:nvPr/>
        </p:nvSpPr>
        <p:spPr>
          <a:xfrm>
            <a:off x="6714307" y="3090220"/>
            <a:ext cx="769708" cy="33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/>
          <a:p>
            <a:pPr>
              <a:defRPr sz="1400" b="1">
                <a:solidFill>
                  <a:srgbClr val="009193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Alpha Go beats</a:t>
            </a:r>
          </a:p>
          <a:p>
            <a:pPr>
              <a:defRPr sz="1400" b="1">
                <a:solidFill>
                  <a:srgbClr val="009193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Lee Sedol</a:t>
            </a:r>
          </a:p>
        </p:txBody>
      </p:sp>
      <p:sp>
        <p:nvSpPr>
          <p:cNvPr id="37" name="Breakthrough"/>
          <p:cNvSpPr txBox="1"/>
          <p:nvPr/>
        </p:nvSpPr>
        <p:spPr>
          <a:xfrm>
            <a:off x="4391356" y="3082146"/>
            <a:ext cx="724824" cy="19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1400" b="1">
                <a:solidFill>
                  <a:srgbClr val="FFD479"/>
                </a:solidFill>
              </a:defRPr>
            </a:lvl1pPr>
          </a:lstStyle>
          <a:p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Breakthrough</a:t>
            </a:r>
          </a:p>
        </p:txBody>
      </p:sp>
      <p:sp>
        <p:nvSpPr>
          <p:cNvPr id="38" name="IBM Watson…"/>
          <p:cNvSpPr txBox="1"/>
          <p:nvPr/>
        </p:nvSpPr>
        <p:spPr>
          <a:xfrm>
            <a:off x="5802400" y="3086235"/>
            <a:ext cx="886728" cy="334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/>
          <a:p>
            <a:pPr defTabSz="286939">
              <a:defRPr sz="1400" b="1">
                <a:solidFill>
                  <a:srgbClr val="3289C8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IBM Watson </a:t>
            </a:r>
          </a:p>
          <a:p>
            <a:pPr defTabSz="286939">
              <a:defRPr sz="1400" b="1">
                <a:solidFill>
                  <a:srgbClr val="3289C8"/>
                </a:solidFill>
              </a:defRPr>
            </a:pPr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wins on Jeopardy</a:t>
            </a:r>
          </a:p>
        </p:txBody>
      </p:sp>
      <p:sp>
        <p:nvSpPr>
          <p:cNvPr id="39" name="2011"/>
          <p:cNvSpPr txBox="1"/>
          <p:nvPr/>
        </p:nvSpPr>
        <p:spPr>
          <a:xfrm>
            <a:off x="6091518" y="2801553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2011</a:t>
            </a:r>
          </a:p>
        </p:txBody>
      </p:sp>
      <p:sp>
        <p:nvSpPr>
          <p:cNvPr id="40" name="Turing test"/>
          <p:cNvSpPr txBox="1"/>
          <p:nvPr/>
        </p:nvSpPr>
        <p:spPr>
          <a:xfrm>
            <a:off x="721961" y="3082146"/>
            <a:ext cx="585363" cy="199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 algn="l" defTabSz="457200">
              <a:defRPr sz="1400" b="1">
                <a:solidFill>
                  <a:schemeClr val="accent6"/>
                </a:solidFill>
              </a:defRPr>
            </a:lvl1pPr>
          </a:lstStyle>
          <a:p>
            <a:r>
              <a:rPr sz="879">
                <a:latin typeface="Cambria Math" panose="02040503050406030204" pitchFamily="18" charset="0"/>
                <a:ea typeface="Cambria Math" panose="02040503050406030204" pitchFamily="18" charset="0"/>
              </a:rPr>
              <a:t>Turing test</a:t>
            </a:r>
          </a:p>
        </p:txBody>
      </p:sp>
      <p:sp>
        <p:nvSpPr>
          <p:cNvPr id="41" name="1950"/>
          <p:cNvSpPr txBox="1"/>
          <p:nvPr/>
        </p:nvSpPr>
        <p:spPr>
          <a:xfrm>
            <a:off x="787491" y="2818936"/>
            <a:ext cx="423459" cy="25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1882" tIns="31882" rIns="31882" bIns="31882" anchor="ctr">
            <a:spAutoFit/>
          </a:bodyPr>
          <a:lstStyle>
            <a:lvl1pPr>
              <a:defRPr sz="2000"/>
            </a:lvl1pPr>
          </a:lstStyle>
          <a:p>
            <a:r>
              <a:rPr sz="1255">
                <a:latin typeface="Cambria Math" panose="02040503050406030204" pitchFamily="18" charset="0"/>
                <a:ea typeface="Cambria Math" panose="02040503050406030204" pitchFamily="18" charset="0"/>
              </a:rPr>
              <a:t>1950</a:t>
            </a:r>
          </a:p>
        </p:txBody>
      </p:sp>
      <p:pic>
        <p:nvPicPr>
          <p:cNvPr id="4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9342" y="3887488"/>
            <a:ext cx="2391172" cy="1339057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43" name="What is “Intelligence”?"/>
          <p:cNvSpPr txBox="1"/>
          <p:nvPr/>
        </p:nvSpPr>
        <p:spPr>
          <a:xfrm>
            <a:off x="1371032" y="5353113"/>
            <a:ext cx="1616792" cy="283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is “Intelligence”?</a:t>
            </a:r>
          </a:p>
        </p:txBody>
      </p:sp>
      <p:sp>
        <p:nvSpPr>
          <p:cNvPr id="44" name="IBM’s Watson"/>
          <p:cNvSpPr txBox="1"/>
          <p:nvPr/>
        </p:nvSpPr>
        <p:spPr>
          <a:xfrm>
            <a:off x="6027848" y="5353113"/>
            <a:ext cx="1427794" cy="283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882" tIns="31882" rIns="31882" bIns="31882" anchor="ctr"/>
          <a:lstStyle>
            <a:lvl1pPr>
              <a:defRPr sz="1600"/>
            </a:lvl1pPr>
          </a:lstStyle>
          <a:p>
            <a:r>
              <a:rPr sz="113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IBM’s Watson</a:t>
            </a:r>
          </a:p>
        </p:txBody>
      </p:sp>
    </p:spTree>
    <p:extLst>
      <p:ext uri="{BB962C8B-B14F-4D97-AF65-F5344CB8AC3E}">
        <p14:creationId xmlns:p14="http://schemas.microsoft.com/office/powerpoint/2010/main" val="9783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1" grpId="0" animBg="1" advAuto="0"/>
      <p:bldP spid="14" grpId="0" animBg="1" advAuto="0"/>
      <p:bldP spid="15" grpId="0" animBg="1" advAuto="0"/>
      <p:bldP spid="17" grpId="0" animBg="1" advAuto="0"/>
      <p:bldP spid="19" grpId="0" animBg="1" advAuto="0"/>
      <p:bldP spid="20" grpId="0" animBg="1" advAuto="0"/>
      <p:bldP spid="42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350531"/>
            <a:ext cx="3617531" cy="208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异常输入数据检测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55575" y="1092895"/>
            <a:ext cx="8209037" cy="1368152"/>
          </a:xfrm>
        </p:spPr>
        <p:txBody>
          <a:bodyPr/>
          <a:lstStyle/>
          <a:p>
            <a:r>
              <a:rPr lang="zh-CN" altLang="en-US" sz="2400" dirty="0" smtClean="0"/>
              <a:t>当输入异常时，模型不应输出或传递</a:t>
            </a:r>
            <a:r>
              <a:rPr lang="zh-CN" altLang="en-US" sz="2400" dirty="0"/>
              <a:t>其</a:t>
            </a:r>
            <a:r>
              <a:rPr lang="zh-CN" altLang="en-US" sz="2400" dirty="0" smtClean="0"/>
              <a:t>结果</a:t>
            </a:r>
            <a:endParaRPr lang="en-US" altLang="zh-CN" sz="2400" dirty="0" smtClean="0"/>
          </a:p>
          <a:p>
            <a:r>
              <a:rPr lang="zh-CN" altLang="en-US" sz="2400" dirty="0" smtClean="0"/>
              <a:t>检测方式：</a:t>
            </a:r>
            <a:endParaRPr lang="en-US" altLang="zh-CN" sz="2400" dirty="0" smtClean="0"/>
          </a:p>
          <a:p>
            <a:pPr lvl="1"/>
            <a:r>
              <a:rPr lang="zh-CN" altLang="en-US" sz="2000" b="1" dirty="0" smtClean="0">
                <a:solidFill>
                  <a:srgbClr val="FF0000"/>
                </a:solidFill>
              </a:rPr>
              <a:t>输入数据偏离训练数据分布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1" y="3420366"/>
            <a:ext cx="2947913" cy="2356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97" y="3440474"/>
            <a:ext cx="5325547" cy="23364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11960" y="3829199"/>
            <a:ext cx="4337611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211958" y="4538710"/>
            <a:ext cx="4337611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11959" y="5241580"/>
            <a:ext cx="4337611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solidFill>
                  <a:srgbClr val="FF0000"/>
                </a:solidFill>
              </a:ln>
              <a:solidFill>
                <a:srgbClr val="4677BF"/>
              </a:solidFill>
              <a:effectLst/>
              <a:latin typeface="Comic Sans MS" pitchFamily="66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49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Ensemble</a:t>
            </a:r>
            <a:r>
              <a:rPr lang="zh-CN" altLang="en-US" dirty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容错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grpSp>
        <p:nvGrpSpPr>
          <p:cNvPr id="41" name="Group 40"/>
          <p:cNvGrpSpPr/>
          <p:nvPr/>
        </p:nvGrpSpPr>
        <p:grpSpPr>
          <a:xfrm>
            <a:off x="1547664" y="1505595"/>
            <a:ext cx="5976664" cy="1584176"/>
            <a:chOff x="1691606" y="1380927"/>
            <a:chExt cx="6307550" cy="1584176"/>
          </a:xfrm>
        </p:grpSpPr>
        <p:sp>
          <p:nvSpPr>
            <p:cNvPr id="4" name="Rounded Rectangle 3"/>
            <p:cNvSpPr/>
            <p:nvPr/>
          </p:nvSpPr>
          <p:spPr>
            <a:xfrm>
              <a:off x="2610205" y="1380927"/>
              <a:ext cx="2303216" cy="1584176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25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916525" y="1738809"/>
              <a:ext cx="1794817" cy="25063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Model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16524" y="2085227"/>
              <a:ext cx="1770849" cy="2675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Model 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928508" y="2606172"/>
              <a:ext cx="1770850" cy="24518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Model 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56488" y="1956181"/>
              <a:ext cx="1353587" cy="52565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Decision Algorithm</a:t>
              </a:r>
            </a:p>
          </p:txBody>
        </p:sp>
        <p:cxnSp>
          <p:nvCxnSpPr>
            <p:cNvPr id="9" name="Straight Arrow Connector 8"/>
            <p:cNvCxnSpPr>
              <a:stCxn id="22" idx="3"/>
              <a:endCxn id="5" idx="1"/>
            </p:cNvCxnSpPr>
            <p:nvPr/>
          </p:nvCxnSpPr>
          <p:spPr>
            <a:xfrm flipV="1">
              <a:off x="2066008" y="1864126"/>
              <a:ext cx="850517" cy="3715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2" idx="3"/>
              <a:endCxn id="6" idx="1"/>
            </p:cNvCxnSpPr>
            <p:nvPr/>
          </p:nvCxnSpPr>
          <p:spPr>
            <a:xfrm flipV="1">
              <a:off x="2066008" y="2219007"/>
              <a:ext cx="850516" cy="166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2" idx="3"/>
              <a:endCxn id="7" idx="1"/>
            </p:cNvCxnSpPr>
            <p:nvPr/>
          </p:nvCxnSpPr>
          <p:spPr>
            <a:xfrm>
              <a:off x="2066008" y="2235665"/>
              <a:ext cx="862500" cy="4931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3"/>
              <a:endCxn id="8" idx="1"/>
            </p:cNvCxnSpPr>
            <p:nvPr/>
          </p:nvCxnSpPr>
          <p:spPr>
            <a:xfrm>
              <a:off x="4711342" y="1864126"/>
              <a:ext cx="1145145" cy="35488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8" idx="1"/>
            </p:cNvCxnSpPr>
            <p:nvPr/>
          </p:nvCxnSpPr>
          <p:spPr>
            <a:xfrm>
              <a:off x="4687373" y="2219007"/>
              <a:ext cx="116911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7" idx="3"/>
              <a:endCxn id="8" idx="1"/>
            </p:cNvCxnSpPr>
            <p:nvPr/>
          </p:nvCxnSpPr>
          <p:spPr>
            <a:xfrm flipV="1">
              <a:off x="4699357" y="2219007"/>
              <a:ext cx="1157130" cy="50975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5299212" y="1711630"/>
                  <a:ext cx="2825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212" y="1711630"/>
                  <a:ext cx="282578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727" r="-909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034526" y="1934921"/>
                  <a:ext cx="2878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4526" y="1934921"/>
                  <a:ext cx="28789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2222" r="-11111" b="-2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63374" y="2170349"/>
                  <a:ext cx="2887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3374" y="2170349"/>
                  <a:ext cx="288733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727" r="-6818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>
              <a:stCxn id="8" idx="3"/>
              <a:endCxn id="19" idx="1"/>
            </p:cNvCxnSpPr>
            <p:nvPr/>
          </p:nvCxnSpPr>
          <p:spPr>
            <a:xfrm flipV="1">
              <a:off x="7210076" y="2219006"/>
              <a:ext cx="44122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651305" y="1972784"/>
                  <a:ext cx="347851" cy="49244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1305" y="1972784"/>
                  <a:ext cx="347851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2873909" y="1387342"/>
              <a:ext cx="17243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N-version Models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74673" y="2234573"/>
              <a:ext cx="3738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…</a:t>
              </a:r>
              <a:endParaRPr lang="en-US" sz="1425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691606" y="1989443"/>
                  <a:ext cx="374402" cy="49244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06" y="1989443"/>
                  <a:ext cx="374402" cy="49244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462542"/>
              </p:ext>
            </p:extLst>
          </p:nvPr>
        </p:nvGraphicFramePr>
        <p:xfrm>
          <a:off x="732878" y="3427467"/>
          <a:ext cx="7735175" cy="2374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51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99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004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04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2870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604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783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Experimental Setting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Failure</a:t>
                      </a:r>
                      <a:r>
                        <a:rPr lang="en-US" sz="1200" b="1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Rate</a:t>
                      </a:r>
                      <a:endParaRPr lang="en-US" sz="1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Failure Rate</a:t>
                      </a:r>
                      <a:r>
                        <a:rPr lang="en-US" sz="1200" b="1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with Random Data Perturbations</a:t>
                      </a:r>
                      <a:endParaRPr lang="en-US" sz="1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56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Dataset</a:t>
                      </a:r>
                      <a:endParaRPr lang="en-US" sz="1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Factor</a:t>
                      </a:r>
                      <a:endParaRPr lang="en-US" sz="1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Network</a:t>
                      </a:r>
                      <a:endParaRPr lang="en-US" sz="1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Model Accuracy</a:t>
                      </a:r>
                      <a:endParaRPr lang="en-US" sz="12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7835">
                <a:tc rowSpan="9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CIFAR-10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Default Randomness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ResNet18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91.67%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7.01%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24.5%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90.94%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91.25%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Different Networks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ResNet18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91.67%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6.9%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25.26%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GoogLeNet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91.50%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DenseNet121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90.14%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Different Data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ResNet18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91.67%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6.79%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18.45%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kern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90.26%</a:t>
                      </a:r>
                      <a:endParaRPr lang="en-US" sz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78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90.67%</a:t>
                      </a:r>
                      <a:endParaRPr lang="en-US" sz="12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5652120" y="3988365"/>
            <a:ext cx="1302539" cy="181312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47664" y="3983973"/>
            <a:ext cx="1584176" cy="181312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60086" y="3983044"/>
            <a:ext cx="1302539" cy="1813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2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</a:t>
            </a:r>
            <a:r>
              <a:rPr lang="en-US" altLang="zh-CN" dirty="0" smtClean="0"/>
              <a:t>2.0</a:t>
            </a:r>
            <a:r>
              <a:rPr lang="zh-CN" altLang="en-US" dirty="0" smtClean="0"/>
              <a:t>的可靠性研究思</a:t>
            </a:r>
            <a:r>
              <a:rPr lang="zh-CN" altLang="en-US" dirty="0"/>
              <a:t>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275793"/>
            <a:ext cx="2736304" cy="275143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1750404" y="1637525"/>
            <a:ext cx="1080120" cy="576064"/>
          </a:xfrm>
          <a:prstGeom prst="roundRect">
            <a:avLst/>
          </a:prstGeom>
          <a:solidFill>
            <a:srgbClr val="00B05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igh Tower Text" panose="02040502050506030303" pitchFamily="18" charset="0"/>
                <a:ea typeface="FangSong" panose="02010609060101010101" pitchFamily="49" charset="-122"/>
              </a:rPr>
              <a:t>防错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750404" y="3296809"/>
            <a:ext cx="1080120" cy="57606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igh Tower Text" panose="02040502050506030303" pitchFamily="18" charset="0"/>
                <a:ea typeface="FangSong" panose="02010609060101010101" pitchFamily="49" charset="-122"/>
              </a:rPr>
              <a:t>错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767866" y="4949893"/>
            <a:ext cx="1080120" cy="576064"/>
          </a:xfrm>
          <a:prstGeom prst="roundRect">
            <a:avLst/>
          </a:prstGeom>
          <a:solidFill>
            <a:srgbClr val="FF00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chemeClr val="bg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除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igh Tower Text" panose="02040502050506030303" pitchFamily="18" charset="0"/>
                <a:ea typeface="FangSong" panose="02010609060101010101" pitchFamily="49" charset="-122"/>
              </a:rPr>
              <a:t>错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1953917" y="4289713"/>
            <a:ext cx="644828" cy="295368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3806" y="1261265"/>
            <a:ext cx="84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事前</a:t>
            </a:r>
            <a:endParaRPr lang="en-US" sz="2000" dirty="0">
              <a:solidFill>
                <a:schemeClr val="tx1"/>
              </a:solidFill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03806" y="2949947"/>
            <a:ext cx="84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事中</a:t>
            </a:r>
            <a:endParaRPr lang="en-US" sz="2000" dirty="0">
              <a:solidFill>
                <a:schemeClr val="tx1"/>
              </a:solidFill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7759" y="4576556"/>
            <a:ext cx="84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事后</a:t>
            </a:r>
            <a:endParaRPr lang="en-US" sz="2000" dirty="0">
              <a:solidFill>
                <a:schemeClr val="tx1"/>
              </a:solidFill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1953917" y="2623010"/>
            <a:ext cx="644828" cy="295368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rgbClr val="4677BF"/>
              </a:solidFill>
              <a:effectLst/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816" y="1771504"/>
            <a:ext cx="266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规范的软件开发流程</a:t>
            </a:r>
            <a:endParaRPr lang="en-US" sz="2000" dirty="0">
              <a:solidFill>
                <a:schemeClr val="tx1"/>
              </a:solidFill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15815" y="3224159"/>
            <a:ext cx="3472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Checkpoint and Recovery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N-version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Programming</a:t>
            </a:r>
            <a:endParaRPr lang="en-US" sz="20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15816" y="5053259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High Tower Text" panose="02040502050506030303" pitchFamily="18" charset="0"/>
                <a:ea typeface="FangSong" panose="02010609060101010101" pitchFamily="49" charset="-122"/>
              </a:rPr>
              <a:t>故障诊断和代码改进</a:t>
            </a:r>
            <a:endParaRPr lang="en-US" sz="2000" dirty="0">
              <a:solidFill>
                <a:schemeClr val="tx1"/>
              </a:solidFill>
              <a:latin typeface="High Tower Text" panose="02040502050506030303" pitchFamily="18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16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/>
      <p:bldP spid="18" grpId="0"/>
      <p:bldP spid="19" grpId="0" animBg="1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其它软工问题：性能、产权保护等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4"/>
          <a:srcRect t="781" r="815" b="-1"/>
          <a:stretch/>
        </p:blipFill>
        <p:spPr>
          <a:xfrm>
            <a:off x="1187624" y="1236911"/>
            <a:ext cx="6530009" cy="441649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499992" y="433325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客户端运行</a:t>
            </a:r>
            <a:r>
              <a:rPr lang="en-US" altLang="zh-CN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AI</a:t>
            </a:r>
            <a:r>
              <a:rPr lang="zh-CN" altLang="en-US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是趋势</a:t>
            </a:r>
            <a:endParaRPr lang="en-US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72" name="dog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4500" y="287338"/>
            <a:ext cx="3175000" cy="56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  <p:bldLst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其它软工问题：性能、产权保护等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26684" y="3819196"/>
            <a:ext cx="3762494" cy="2133642"/>
            <a:chOff x="1086689" y="2661320"/>
            <a:chExt cx="5016658" cy="2844856"/>
          </a:xfrm>
        </p:grpSpPr>
        <p:sp>
          <p:nvSpPr>
            <p:cNvPr id="3" name="Rounded Rectangle 2"/>
            <p:cNvSpPr/>
            <p:nvPr/>
          </p:nvSpPr>
          <p:spPr>
            <a:xfrm>
              <a:off x="5022649" y="4187217"/>
              <a:ext cx="457361" cy="469213"/>
            </a:xfrm>
            <a:prstGeom prst="roundRect">
              <a:avLst>
                <a:gd name="adj" fmla="val 797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214685" y="3636408"/>
              <a:ext cx="1560474" cy="990205"/>
            </a:xfrm>
            <a:prstGeom prst="roundRect">
              <a:avLst>
                <a:gd name="adj" fmla="val 562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299183" y="4342070"/>
              <a:ext cx="388426" cy="87607"/>
            </a:xfrm>
            <a:prstGeom prst="rect">
              <a:avLst/>
            </a:prstGeom>
            <a:pattFill prst="dkVert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99184" y="4170526"/>
              <a:ext cx="388426" cy="89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69273" y="4596087"/>
              <a:ext cx="17393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Teacher Network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(original block)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76049" y="4119667"/>
              <a:ext cx="12764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Student </a:t>
              </a:r>
            </a:p>
            <a:p>
              <a:r>
                <a:rPr lang="en-US" sz="105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Network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(simulator)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63880" y="4169139"/>
              <a:ext cx="388426" cy="91632"/>
            </a:xfrm>
            <a:prstGeom prst="rect">
              <a:avLst/>
            </a:prstGeom>
            <a:pattFill prst="lgGrid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63879" y="4342070"/>
              <a:ext cx="388426" cy="87607"/>
            </a:xfrm>
            <a:prstGeom prst="rect">
              <a:avLst/>
            </a:prstGeom>
            <a:pattFill prst="lgCheck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71746" y="4169139"/>
              <a:ext cx="388426" cy="91632"/>
            </a:xfrm>
            <a:prstGeom prst="rect">
              <a:avLst/>
            </a:prstGeom>
            <a:pattFill prst="smCheck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71747" y="4342070"/>
              <a:ext cx="388426" cy="87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63879" y="3638381"/>
              <a:ext cx="388426" cy="734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63879" y="4539105"/>
              <a:ext cx="388426" cy="87507"/>
            </a:xfrm>
            <a:prstGeom prst="rect">
              <a:avLst/>
            </a:prstGeom>
            <a:pattFill prst="smGrid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5" name="Straight Connector 14"/>
            <p:cNvCxnSpPr>
              <a:stCxn id="6" idx="0"/>
              <a:endCxn id="13" idx="1"/>
            </p:cNvCxnSpPr>
            <p:nvPr/>
          </p:nvCxnSpPr>
          <p:spPr>
            <a:xfrm flipV="1">
              <a:off x="1493397" y="3675113"/>
              <a:ext cx="270482" cy="4954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3" idx="3"/>
              <a:endCxn id="26" idx="0"/>
            </p:cNvCxnSpPr>
            <p:nvPr/>
          </p:nvCxnSpPr>
          <p:spPr>
            <a:xfrm>
              <a:off x="2152305" y="3675113"/>
              <a:ext cx="313654" cy="1221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3" idx="2"/>
              <a:endCxn id="24" idx="2"/>
            </p:cNvCxnSpPr>
            <p:nvPr/>
          </p:nvCxnSpPr>
          <p:spPr>
            <a:xfrm>
              <a:off x="1958092" y="3711844"/>
              <a:ext cx="1" cy="1753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2"/>
              <a:endCxn id="10" idx="0"/>
            </p:cNvCxnSpPr>
            <p:nvPr/>
          </p:nvCxnSpPr>
          <p:spPr>
            <a:xfrm flipH="1">
              <a:off x="1958092" y="4260771"/>
              <a:ext cx="1" cy="81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2"/>
              <a:endCxn id="14" idx="0"/>
            </p:cNvCxnSpPr>
            <p:nvPr/>
          </p:nvCxnSpPr>
          <p:spPr>
            <a:xfrm>
              <a:off x="1958092" y="4429677"/>
              <a:ext cx="0" cy="1094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  <a:endCxn id="5" idx="0"/>
            </p:cNvCxnSpPr>
            <p:nvPr/>
          </p:nvCxnSpPr>
          <p:spPr>
            <a:xfrm flipH="1">
              <a:off x="1493396" y="4260359"/>
              <a:ext cx="1" cy="81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2"/>
              <a:endCxn id="14" idx="3"/>
            </p:cNvCxnSpPr>
            <p:nvPr/>
          </p:nvCxnSpPr>
          <p:spPr>
            <a:xfrm flipH="1">
              <a:off x="2152305" y="4429677"/>
              <a:ext cx="313655" cy="1531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2"/>
              <a:endCxn id="12" idx="0"/>
            </p:cNvCxnSpPr>
            <p:nvPr/>
          </p:nvCxnSpPr>
          <p:spPr>
            <a:xfrm>
              <a:off x="2465959" y="4260771"/>
              <a:ext cx="1" cy="81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5" idx="2"/>
              <a:endCxn id="14" idx="1"/>
            </p:cNvCxnSpPr>
            <p:nvPr/>
          </p:nvCxnSpPr>
          <p:spPr>
            <a:xfrm>
              <a:off x="1493396" y="4429677"/>
              <a:ext cx="270483" cy="1531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1763880" y="3797234"/>
              <a:ext cx="388426" cy="89927"/>
            </a:xfrm>
            <a:prstGeom prst="rect">
              <a:avLst/>
            </a:prstGeom>
            <a:pattFill prst="smGrid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63879" y="3985946"/>
              <a:ext cx="388426" cy="91147"/>
            </a:xfrm>
            <a:prstGeom prst="rect">
              <a:avLst/>
            </a:prstGeom>
            <a:pattFill prst="dotGrid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71746" y="3797234"/>
              <a:ext cx="388426" cy="89927"/>
            </a:xfrm>
            <a:prstGeom prst="rect">
              <a:avLst/>
            </a:prstGeom>
            <a:pattFill prst="lgCheck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1747" y="3985946"/>
              <a:ext cx="388426" cy="911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8" name="Straight Connector 27"/>
            <p:cNvCxnSpPr>
              <a:stCxn id="24" idx="2"/>
              <a:endCxn id="25" idx="0"/>
            </p:cNvCxnSpPr>
            <p:nvPr/>
          </p:nvCxnSpPr>
          <p:spPr>
            <a:xfrm flipH="1">
              <a:off x="1958092" y="3887161"/>
              <a:ext cx="1" cy="987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5" idx="2"/>
              <a:endCxn id="9" idx="0"/>
            </p:cNvCxnSpPr>
            <p:nvPr/>
          </p:nvCxnSpPr>
          <p:spPr>
            <a:xfrm>
              <a:off x="1958092" y="4077093"/>
              <a:ext cx="1" cy="92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2"/>
              <a:endCxn id="11" idx="0"/>
            </p:cNvCxnSpPr>
            <p:nvPr/>
          </p:nvCxnSpPr>
          <p:spPr>
            <a:xfrm flipH="1">
              <a:off x="2465959" y="4077093"/>
              <a:ext cx="1" cy="920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6" idx="2"/>
              <a:endCxn id="27" idx="0"/>
            </p:cNvCxnSpPr>
            <p:nvPr/>
          </p:nvCxnSpPr>
          <p:spPr>
            <a:xfrm>
              <a:off x="2465959" y="3887161"/>
              <a:ext cx="1" cy="987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5052379" y="4392588"/>
              <a:ext cx="388426" cy="80999"/>
            </a:xfrm>
            <a:prstGeom prst="rect">
              <a:avLst/>
            </a:prstGeom>
            <a:pattFill prst="smCheck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52380" y="4531678"/>
              <a:ext cx="388426" cy="80999"/>
            </a:xfrm>
            <a:prstGeom prst="rect">
              <a:avLst/>
            </a:prstGeom>
            <a:pattFill prst="smCheck">
              <a:fgClr>
                <a:srgbClr val="92D050"/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4" name="Straight Connector 33"/>
            <p:cNvCxnSpPr>
              <a:stCxn id="32" idx="2"/>
              <a:endCxn id="33" idx="0"/>
            </p:cNvCxnSpPr>
            <p:nvPr/>
          </p:nvCxnSpPr>
          <p:spPr>
            <a:xfrm>
              <a:off x="5246592" y="4473587"/>
              <a:ext cx="1" cy="580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052380" y="4238728"/>
              <a:ext cx="388426" cy="80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6" name="Straight Connector 35"/>
            <p:cNvCxnSpPr>
              <a:stCxn id="35" idx="2"/>
              <a:endCxn id="32" idx="0"/>
            </p:cNvCxnSpPr>
            <p:nvPr/>
          </p:nvCxnSpPr>
          <p:spPr>
            <a:xfrm flipH="1">
              <a:off x="5246592" y="4319727"/>
              <a:ext cx="1" cy="728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lowchart: Multidocument 36"/>
            <p:cNvSpPr/>
            <p:nvPr/>
          </p:nvSpPr>
          <p:spPr>
            <a:xfrm>
              <a:off x="1086689" y="2971760"/>
              <a:ext cx="2031765" cy="409618"/>
            </a:xfrm>
            <a:prstGeom prst="flowChartMultidocumen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intermediate output</a:t>
              </a:r>
            </a:p>
          </p:txBody>
        </p:sp>
        <p:cxnSp>
          <p:nvCxnSpPr>
            <p:cNvPr id="38" name="Curved Connector 37"/>
            <p:cNvCxnSpPr>
              <a:stCxn id="37" idx="3"/>
              <a:endCxn id="3" idx="0"/>
            </p:cNvCxnSpPr>
            <p:nvPr/>
          </p:nvCxnSpPr>
          <p:spPr>
            <a:xfrm>
              <a:off x="3118454" y="3176569"/>
              <a:ext cx="2132876" cy="1010648"/>
            </a:xfrm>
            <a:prstGeom prst="curved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089440" y="2847216"/>
              <a:ext cx="144629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ground truth 1</a:t>
              </a:r>
            </a:p>
          </p:txBody>
        </p:sp>
        <p:sp>
          <p:nvSpPr>
            <p:cNvPr id="40" name="Flowchart: Multidocument 39"/>
            <p:cNvSpPr/>
            <p:nvPr/>
          </p:nvSpPr>
          <p:spPr>
            <a:xfrm>
              <a:off x="1214684" y="5151607"/>
              <a:ext cx="4407828" cy="354569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input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35732" y="2661320"/>
              <a:ext cx="156761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ground truth 2</a:t>
              </a:r>
            </a:p>
          </p:txBody>
        </p:sp>
        <p:sp>
          <p:nvSpPr>
            <p:cNvPr id="42" name="Flowchart: Multidocument 41"/>
            <p:cNvSpPr/>
            <p:nvPr/>
          </p:nvSpPr>
          <p:spPr>
            <a:xfrm>
              <a:off x="4785594" y="2936756"/>
              <a:ext cx="1067889" cy="315137"/>
            </a:xfrm>
            <a:prstGeom prst="flowChartMulti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real</a:t>
              </a:r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label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703314" y="3316429"/>
              <a:ext cx="1173399" cy="2043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 layers</a:t>
              </a:r>
            </a:p>
          </p:txBody>
        </p:sp>
        <p:cxnSp>
          <p:nvCxnSpPr>
            <p:cNvPr id="44" name="Curved Connector 43"/>
            <p:cNvCxnSpPr>
              <a:stCxn id="42" idx="2"/>
              <a:endCxn id="3" idx="0"/>
            </p:cNvCxnSpPr>
            <p:nvPr/>
          </p:nvCxnSpPr>
          <p:spPr>
            <a:xfrm rot="16200000" flipH="1">
              <a:off x="4774676" y="3710563"/>
              <a:ext cx="947258" cy="604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ight Arrow 44"/>
            <p:cNvSpPr/>
            <p:nvPr/>
          </p:nvSpPr>
          <p:spPr>
            <a:xfrm>
              <a:off x="2949491" y="4293197"/>
              <a:ext cx="1145950" cy="17958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/>
            <p:cNvCxnSpPr>
              <a:endCxn id="14" idx="2"/>
            </p:cNvCxnSpPr>
            <p:nvPr/>
          </p:nvCxnSpPr>
          <p:spPr>
            <a:xfrm flipV="1">
              <a:off x="1958092" y="4626612"/>
              <a:ext cx="0" cy="5249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3" idx="0"/>
              <a:endCxn id="37" idx="2"/>
            </p:cNvCxnSpPr>
            <p:nvPr/>
          </p:nvCxnSpPr>
          <p:spPr>
            <a:xfrm flipV="1">
              <a:off x="1958092" y="3365866"/>
              <a:ext cx="3197" cy="2725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5251329" y="4654917"/>
              <a:ext cx="1" cy="4926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2945111" y="4040535"/>
              <a:ext cx="114176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obfuscation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376062" y="3646575"/>
              <a:ext cx="1600225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back propagation</a:t>
              </a:r>
            </a:p>
          </p:txBody>
        </p:sp>
      </p:grp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84725"/>
              </p:ext>
            </p:extLst>
          </p:nvPr>
        </p:nvGraphicFramePr>
        <p:xfrm>
          <a:off x="4211960" y="3897305"/>
          <a:ext cx="4956562" cy="19774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73873"/>
                <a:gridCol w="1006517"/>
                <a:gridCol w="795572"/>
                <a:gridCol w="584836"/>
                <a:gridCol w="851744"/>
                <a:gridCol w="502973"/>
                <a:gridCol w="541047"/>
              </a:tblGrid>
              <a:tr h="207549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Model (CIFAR-10)</a:t>
                      </a:r>
                      <a:endParaRPr lang="en-US" sz="9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Performance</a:t>
                      </a:r>
                      <a:endParaRPr lang="en-US" sz="9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Overhead</a:t>
                      </a:r>
                      <a:endParaRPr lang="en-US" sz="9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45916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Size (MB)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Time (us)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Size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Time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207549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GoogLeNet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Original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90.83%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2.51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17.85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225470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Obfuscated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90.92%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2.49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7.01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-1%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-63%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207549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ResNet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Original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90.94%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43.36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10.50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315659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Obfuscated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91.04%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11.38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5.17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-74%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-51%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207549">
                <a:tc rowSpan="2">
                  <a:txBody>
                    <a:bodyPr/>
                    <a:lstStyle/>
                    <a:p>
                      <a:pPr algn="ctr"/>
                      <a:r>
                        <a:rPr lang="en-US" sz="9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DenseNet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Original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90.14%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4.24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35.53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  <a:tr h="260183">
                <a:tc vMerge="1"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Obfuscated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90.31%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4.21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5.52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-1%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-84%</a:t>
                      </a:r>
                      <a:endParaRPr lang="en-US" sz="9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4673546" y="1255533"/>
            <a:ext cx="3786886" cy="2770240"/>
            <a:chOff x="4593349" y="2404452"/>
            <a:chExt cx="4693816" cy="3475776"/>
          </a:xfrm>
        </p:grpSpPr>
        <p:sp>
          <p:nvSpPr>
            <p:cNvPr id="56" name="TextBox 55"/>
            <p:cNvSpPr txBox="1"/>
            <p:nvPr/>
          </p:nvSpPr>
          <p:spPr>
            <a:xfrm>
              <a:off x="7683237" y="3590941"/>
              <a:ext cx="1520933" cy="450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Client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17728" y="3311672"/>
              <a:ext cx="1181011" cy="7323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1. reverse </a:t>
              </a:r>
            </a:p>
            <a:p>
              <a:pPr algn="ctr"/>
              <a:r>
                <a:rPr lang="en-US" sz="10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engineer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67808" y="5147856"/>
              <a:ext cx="928254" cy="73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Attacker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93349" y="3289426"/>
              <a:ext cx="1645577" cy="1014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Company</a:t>
              </a:r>
            </a:p>
            <a:p>
              <a:pPr algn="ctr"/>
              <a:r>
                <a:rPr lang="en-US" sz="1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(model owner)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043" y="4263442"/>
              <a:ext cx="634189" cy="867837"/>
            </a:xfrm>
            <a:prstGeom prst="rect">
              <a:avLst/>
            </a:prstGeom>
          </p:spPr>
        </p:pic>
        <p:cxnSp>
          <p:nvCxnSpPr>
            <p:cNvPr id="61" name="Elbow Connector 45"/>
            <p:cNvCxnSpPr>
              <a:stCxn id="60" idx="3"/>
              <a:endCxn id="66" idx="1"/>
            </p:cNvCxnSpPr>
            <p:nvPr/>
          </p:nvCxnSpPr>
          <p:spPr>
            <a:xfrm flipV="1">
              <a:off x="5733232" y="3205180"/>
              <a:ext cx="2226710" cy="1492180"/>
            </a:xfrm>
            <a:prstGeom prst="straightConnector1">
              <a:avLst/>
            </a:prstGeom>
            <a:ln w="2540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031" y="4442404"/>
              <a:ext cx="759346" cy="50531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7743534" y="4918703"/>
              <a:ext cx="1543631" cy="450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Pirate Model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158782" y="2490045"/>
              <a:ext cx="1481816" cy="73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release model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797" y="2404452"/>
              <a:ext cx="1002381" cy="667039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942" y="2862570"/>
              <a:ext cx="958349" cy="685219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069" y="2490044"/>
              <a:ext cx="884648" cy="884648"/>
            </a:xfrm>
            <a:prstGeom prst="rect">
              <a:avLst/>
            </a:prstGeom>
          </p:spPr>
        </p:pic>
        <p:sp>
          <p:nvSpPr>
            <p:cNvPr id="68" name="Right Arrow 67"/>
            <p:cNvSpPr/>
            <p:nvPr/>
          </p:nvSpPr>
          <p:spPr>
            <a:xfrm>
              <a:off x="6094906" y="2793416"/>
              <a:ext cx="1773565" cy="164426"/>
            </a:xfrm>
            <a:prstGeom prst="rightArrow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9" name="Elbow Connector 68"/>
            <p:cNvCxnSpPr>
              <a:stCxn id="60" idx="3"/>
              <a:endCxn id="62" idx="1"/>
            </p:cNvCxnSpPr>
            <p:nvPr/>
          </p:nvCxnSpPr>
          <p:spPr>
            <a:xfrm flipV="1">
              <a:off x="5733232" y="4695059"/>
              <a:ext cx="2330799" cy="2302"/>
            </a:xfrm>
            <a:prstGeom prst="bentConnector3">
              <a:avLst>
                <a:gd name="adj1" fmla="val 50000"/>
              </a:avLst>
            </a:prstGeom>
            <a:ln w="25400" cmpd="dbl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6341045" y="4321439"/>
              <a:ext cx="1027738" cy="450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2. pirate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65229" y="4722786"/>
              <a:ext cx="2098801" cy="49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>
                <a:buFont typeface="Wingdings" panose="05000000000000000000" pitchFamily="2" charset="2"/>
                <a:buChar char="§"/>
              </a:pPr>
              <a:r>
                <a:rPr lang="en-US" sz="9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structure piracy</a:t>
              </a:r>
            </a:p>
            <a:p>
              <a:pPr marL="128588" indent="-128588">
                <a:buFont typeface="Wingdings" panose="05000000000000000000" pitchFamily="2" charset="2"/>
                <a:buChar char="§"/>
              </a:pPr>
              <a:r>
                <a:rPr lang="en-US" sz="9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parameter piracy</a:t>
              </a:r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7"/>
          <a:srcRect t="781" r="815" b="-1"/>
          <a:stretch/>
        </p:blipFill>
        <p:spPr>
          <a:xfrm>
            <a:off x="602455" y="1086428"/>
            <a:ext cx="3692435" cy="24973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16004" y="274960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客户端运行</a:t>
            </a:r>
            <a:r>
              <a:rPr lang="en-US" altLang="zh-CN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AI</a:t>
            </a:r>
            <a:r>
              <a:rPr lang="zh-CN" altLang="en-US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是趋势</a:t>
            </a:r>
            <a:endParaRPr lang="en-US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5089991" y="4671132"/>
            <a:ext cx="4032448" cy="182475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noFill/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5089991" y="5169112"/>
            <a:ext cx="4032448" cy="182475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noFill/>
              <a:effectLst/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089991" y="5627434"/>
            <a:ext cx="4032448" cy="182475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noFill/>
              <a:effectLst/>
              <a:latin typeface="Comic Sans MS" pitchFamily="66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35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</a:t>
            </a:r>
            <a:r>
              <a:rPr lang="en-US" altLang="zh-CN" dirty="0" smtClean="0"/>
              <a:t>AI</a:t>
            </a:r>
            <a:r>
              <a:rPr lang="zh-CN" altLang="en-US" dirty="0" smtClean="0"/>
              <a:t>时代下的软件工程发展趋势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66283732"/>
              </p:ext>
            </p:extLst>
          </p:nvPr>
        </p:nvGraphicFramePr>
        <p:xfrm>
          <a:off x="755576" y="1014541"/>
          <a:ext cx="7407225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5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110977" y="2965103"/>
            <a:ext cx="6000750" cy="855663"/>
          </a:xfrm>
        </p:spPr>
        <p:txBody>
          <a:bodyPr/>
          <a:lstStyle/>
          <a:p>
            <a:r>
              <a:rPr lang="zh-CN" altLang="en-US" sz="4000" dirty="0" smtClean="0"/>
              <a:t>谢谢</a:t>
            </a:r>
            <a:r>
              <a:rPr lang="zh-CN" altLang="en-US" sz="4000" dirty="0"/>
              <a:t>各位</a:t>
            </a:r>
            <a:r>
              <a:rPr lang="zh-CN" altLang="en-US" sz="4000" dirty="0" smtClean="0"/>
              <a:t>！</a:t>
            </a:r>
            <a:endParaRPr lang="zh-CN" altLang="en-US" sz="4000" dirty="0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4677BF"/>
                </a:solidFill>
                <a:latin typeface="Comic Sans MS" panose="030F0702030302020204" pitchFamily="66" charset="0"/>
                <a:ea typeface="微软雅黑" panose="020B0503020204020204" pitchFamily="34" charset="-122"/>
              </a:defRPr>
            </a:lvl9pPr>
          </a:lstStyle>
          <a:p>
            <a:fld id="{67B33F64-2338-4E71-B58F-FF32906B6538}" type="slidenum">
              <a:rPr lang="en-US" altLang="zh-CN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/>
              <a:t>26</a:t>
            </a:fld>
            <a:endParaRPr lang="en-US" altLang="zh-CN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phaGo_short">
            <a:hlinkClick r:id="" action="ppaction://media"/>
            <a:extLst>
              <a:ext uri="{FF2B5EF4-FFF2-40B4-BE49-F238E27FC236}">
                <a16:creationId xmlns:a16="http://schemas.microsoft.com/office/drawing/2014/main" xmlns="" id="{4D7F4008-2370-4757-9DBE-5383CAEA04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135" y="1270212"/>
            <a:ext cx="6869088" cy="38637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856A2896-8014-4E76-8BBA-82E67AA606FD}"/>
                  </a:ext>
                </a:extLst>
              </p:cNvPr>
              <p:cNvSpPr/>
              <p:nvPr/>
            </p:nvSpPr>
            <p:spPr>
              <a:xfrm>
                <a:off x="1437105" y="5280146"/>
                <a:ext cx="5727184" cy="5318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56" i="1">
                          <a:latin typeface="Cambria Math" panose="02040503050406030204" pitchFamily="18" charset="0"/>
                        </a:rPr>
                        <m:t>搜索空间</m:t>
                      </m:r>
                      <m:r>
                        <a:rPr lang="zh-CN" altLang="en-US" sz="2856" i="1" smtClean="0">
                          <a:latin typeface="Cambria Math" panose="02040503050406030204" pitchFamily="18" charset="0"/>
                        </a:rPr>
                        <m:t>巨大</m:t>
                      </m:r>
                      <m:sSup>
                        <m:sSupPr>
                          <m:ctrlPr>
                            <a:rPr lang="en-US" sz="2856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56" i="1">
                              <a:latin typeface="Cambria Math" panose="02040503050406030204" pitchFamily="18" charset="0"/>
                            </a:rPr>
                            <m:t>≈10</m:t>
                          </m:r>
                        </m:e>
                        <m:sup>
                          <m:r>
                            <a:rPr lang="en-US" sz="2856" i="1">
                              <a:latin typeface="Cambria Math" panose="02040503050406030204" pitchFamily="18" charset="0"/>
                            </a:rPr>
                            <m:t>360</m:t>
                          </m:r>
                        </m:sup>
                      </m:sSup>
                    </m:oMath>
                  </m:oMathPara>
                </a14:m>
                <a:endParaRPr lang="en-US" sz="2856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6A2896-8014-4E76-8BBA-82E67AA60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05" y="5280146"/>
                <a:ext cx="5727184" cy="5318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5456" y="275043"/>
            <a:ext cx="7873088" cy="572819"/>
          </a:xfrm>
        </p:spPr>
        <p:txBody>
          <a:bodyPr/>
          <a:lstStyle/>
          <a:p>
            <a:pPr algn="ctr"/>
            <a:r>
              <a:rPr lang="en-US" altLang="en-US" dirty="0" err="1" smtClean="0"/>
              <a:t>AlphaGo</a:t>
            </a:r>
            <a:r>
              <a:rPr lang="en-US" altLang="en-US" dirty="0" smtClean="0"/>
              <a:t> </a:t>
            </a:r>
            <a:r>
              <a:rPr lang="zh-CN" altLang="en-US" dirty="0" smtClean="0"/>
              <a:t>在人工智能的突破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FA8CC-ED47-4BE3-9E3F-0470B4C7423B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4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589" y="234838"/>
            <a:ext cx="8229600" cy="644092"/>
          </a:xfrm>
        </p:spPr>
        <p:txBody>
          <a:bodyPr>
            <a:normAutofit/>
          </a:bodyPr>
          <a:lstStyle/>
          <a:p>
            <a:r>
              <a:rPr lang="en-US" dirty="0"/>
              <a:t>IT</a:t>
            </a:r>
            <a:r>
              <a:rPr lang="zh-CN" altLang="en-US" dirty="0"/>
              <a:t>技术的发展趋势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512" y="1020887"/>
            <a:ext cx="7877936" cy="4989923"/>
          </a:xfrm>
        </p:spPr>
        <p:txBody>
          <a:bodyPr>
            <a:noAutofit/>
          </a:bodyPr>
          <a:lstStyle/>
          <a:p>
            <a:r>
              <a:rPr lang="en-US" sz="2300" dirty="0">
                <a:ea typeface="Gulim" panose="020B0600000101010101" pitchFamily="34" charset="-127"/>
                <a:cs typeface="Consolas" panose="020B0609020204030204" pitchFamily="49" charset="0"/>
              </a:rPr>
              <a:t>Machine Oriented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Mainframe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[1946] to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PC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[1974] to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Mobile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[2007]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̶"/>
            </a:pPr>
            <a:r>
              <a:rPr lang="en-US" sz="2100" dirty="0">
                <a:solidFill>
                  <a:srgbClr val="0000FF"/>
                </a:solidFill>
                <a:ea typeface="Gulim" panose="020B0600000101010101" pitchFamily="34" charset="-127"/>
                <a:cs typeface="Consolas" panose="020B0609020204030204" pitchFamily="49" charset="0"/>
              </a:rPr>
              <a:t>Computers took over the world </a:t>
            </a:r>
          </a:p>
          <a:p>
            <a:r>
              <a:rPr lang="en-US" sz="2300" dirty="0">
                <a:ea typeface="Gulim" panose="020B0600000101010101" pitchFamily="34" charset="-127"/>
                <a:cs typeface="Consolas" panose="020B0609020204030204" pitchFamily="49" charset="0"/>
              </a:rPr>
              <a:t>Connection Oriented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Centralized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[1964] to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Distributed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Systems [2004]; 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Experimental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[1969] to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Global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Networks [1993]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̶"/>
            </a:pPr>
            <a:r>
              <a:rPr lang="en-US" sz="2100" dirty="0">
                <a:solidFill>
                  <a:srgbClr val="0000FF"/>
                </a:solidFill>
                <a:ea typeface="Gulim" panose="020B0600000101010101" pitchFamily="34" charset="-127"/>
                <a:cs typeface="Consolas" panose="020B0609020204030204" pitchFamily="49" charset="0"/>
              </a:rPr>
              <a:t>Internet took over the world</a:t>
            </a:r>
          </a:p>
          <a:p>
            <a:r>
              <a:rPr lang="en-US" sz="2300" dirty="0">
                <a:ea typeface="Gulim" panose="020B0600000101010101" pitchFamily="34" charset="-127"/>
                <a:cs typeface="Consolas" panose="020B0609020204030204" pitchFamily="49" charset="0"/>
              </a:rPr>
              <a:t>Data Oriented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: Super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Computer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[1976] to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Cloud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[2006], </a:t>
            </a:r>
            <a:r>
              <a:rPr lang="en-US" sz="2300" b="0" u="sng" dirty="0" err="1">
                <a:ea typeface="Gulim" panose="020B0600000101010101" pitchFamily="34" charset="-127"/>
                <a:cs typeface="Consolas" panose="020B0609020204030204" pitchFamily="49" charset="0"/>
              </a:rPr>
              <a:t>IoT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[1999] and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smartphone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[2007];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Big Data 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[2005]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̶"/>
            </a:pPr>
            <a:r>
              <a:rPr lang="en-US" sz="2100" dirty="0">
                <a:solidFill>
                  <a:srgbClr val="0000FF"/>
                </a:solidFill>
                <a:ea typeface="Gulim" panose="020B0600000101010101" pitchFamily="34" charset="-127"/>
                <a:cs typeface="Consolas" panose="020B0609020204030204" pitchFamily="49" charset="0"/>
              </a:rPr>
              <a:t>Data took over the world</a:t>
            </a:r>
          </a:p>
          <a:p>
            <a:r>
              <a:rPr lang="en-US" sz="2300" dirty="0">
                <a:ea typeface="Gulim" panose="020B0600000101010101" pitchFamily="34" charset="-127"/>
                <a:cs typeface="Consolas" panose="020B0609020204030204" pitchFamily="49" charset="0"/>
              </a:rPr>
              <a:t>Intelligence Oriented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: 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Einstein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[1905] to Machine Intelligence (</a:t>
            </a:r>
            <a:r>
              <a:rPr lang="en-US" sz="2300" b="0" u="sng" dirty="0">
                <a:ea typeface="Gulim" panose="020B0600000101010101" pitchFamily="34" charset="-127"/>
                <a:cs typeface="Consolas" panose="020B0609020204030204" pitchFamily="49" charset="0"/>
              </a:rPr>
              <a:t>Deep Blue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[1997] and </a:t>
            </a:r>
            <a:r>
              <a:rPr lang="en-US" sz="2300" b="0" u="sng" dirty="0" err="1">
                <a:ea typeface="Gulim" panose="020B0600000101010101" pitchFamily="34" charset="-127"/>
                <a:cs typeface="Consolas" panose="020B0609020204030204" pitchFamily="49" charset="0"/>
              </a:rPr>
              <a:t>AlphaGo</a:t>
            </a:r>
            <a:r>
              <a:rPr lang="en-US" sz="2300" b="0" dirty="0">
                <a:ea typeface="Gulim" panose="020B0600000101010101" pitchFamily="34" charset="-127"/>
                <a:cs typeface="Consolas" panose="020B0609020204030204" pitchFamily="49" charset="0"/>
              </a:rPr>
              <a:t> [2016])</a:t>
            </a:r>
          </a:p>
          <a:p>
            <a:pPr lvl="1">
              <a:lnSpc>
                <a:spcPct val="110000"/>
              </a:lnSpc>
              <a:buFont typeface="Calibri" panose="020F0502020204030204" pitchFamily="34" charset="0"/>
              <a:buChar char="̶"/>
            </a:pPr>
            <a:r>
              <a:rPr lang="en-US" sz="2100" dirty="0">
                <a:solidFill>
                  <a:srgbClr val="0000FF"/>
                </a:solidFill>
                <a:ea typeface="Gulim" panose="020B0600000101010101" pitchFamily="34" charset="-127"/>
                <a:cs typeface="Consolas" panose="020B0609020204030204" pitchFamily="49" charset="0"/>
              </a:rPr>
              <a:t>AI is taking over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FA8CC-ED47-4BE3-9E3F-0470B4C7423B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19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</a:t>
            </a:r>
            <a:r>
              <a:rPr lang="zh-CN" altLang="en-US" dirty="0" smtClean="0"/>
              <a:t>与系统软件融合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52935"/>
            <a:ext cx="3599410" cy="43068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2045" y="2245024"/>
            <a:ext cx="511256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AI for Systems: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FangSong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机器学习安全及其在系统安全中的应用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FangSong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AI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的系统软件优化与缺陷检测</a:t>
            </a:r>
            <a:endParaRPr lang="en-US" dirty="0">
              <a:solidFill>
                <a:schemeClr val="tx1"/>
              </a:solidFill>
              <a:latin typeface="Cambria Math" panose="02040503050406030204" pitchFamily="18" charset="0"/>
              <a:ea typeface="FangSong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  <a:latin typeface="Cambria Math" panose="02040503050406030204" pitchFamily="18" charset="0"/>
              <a:ea typeface="FangSong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Systems for AI: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机器学习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系统的支撑、拓展与优化</a:t>
            </a:r>
            <a:r>
              <a:rPr lang="zh-CN" alt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技术</a:t>
            </a:r>
            <a:endParaRPr lang="en-US" altLang="zh-CN" dirty="0" smtClean="0">
              <a:solidFill>
                <a:schemeClr val="tx1"/>
              </a:solidFill>
              <a:latin typeface="Cambria Math" panose="02040503050406030204" pitchFamily="18" charset="0"/>
              <a:ea typeface="FangSong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类脑神经网络计算系统</a:t>
            </a:r>
            <a:r>
              <a:rPr lang="zh-CN" altLang="en-US" dirty="0" smtClean="0">
                <a:solidFill>
                  <a:schemeClr val="tx1"/>
                </a:solidFill>
                <a:latin typeface="Cambria Math" panose="02040503050406030204" pitchFamily="18" charset="0"/>
                <a:ea typeface="FangSong" panose="02010609060101010101" pitchFamily="49" charset="-122"/>
              </a:rPr>
              <a:t>软件</a:t>
            </a:r>
            <a:endParaRPr lang="en-US" altLang="zh-CN" dirty="0" smtClean="0">
              <a:solidFill>
                <a:schemeClr val="tx1"/>
              </a:solidFill>
              <a:latin typeface="Cambria Math" panose="02040503050406030204" pitchFamily="18" charset="0"/>
              <a:ea typeface="FangSong" panose="020106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2045" y="1725347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2018</a:t>
            </a:r>
            <a:r>
              <a:rPr lang="zh-CN" altLang="en-US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10</a:t>
            </a:r>
            <a:r>
              <a:rPr lang="zh-CN" altLang="en-US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月，</a:t>
            </a:r>
            <a:r>
              <a:rPr lang="en-US" altLang="zh-CN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CCF</a:t>
            </a:r>
            <a:r>
              <a:rPr lang="zh-CN" altLang="en-US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发表综述文章：</a:t>
            </a:r>
            <a:endParaRPr lang="en-US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23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AI</a:t>
            </a:r>
            <a:r>
              <a:rPr lang="zh-CN" altLang="en-US" dirty="0" smtClean="0"/>
              <a:t>解决软件工程问题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8" name="Rectangle 7"/>
          <p:cNvSpPr/>
          <p:nvPr/>
        </p:nvSpPr>
        <p:spPr>
          <a:xfrm>
            <a:off x="5162543" y="1236911"/>
            <a:ext cx="3515024" cy="4421952"/>
          </a:xfrm>
          <a:prstGeom prst="rect">
            <a:avLst/>
          </a:prstGeom>
          <a:noFill/>
          <a:ln>
            <a:solidFill>
              <a:srgbClr val="678F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settings-cog_17214">
            <a:extLst>
              <a:ext uri="{FF2B5EF4-FFF2-40B4-BE49-F238E27FC236}">
                <a16:creationId xmlns:a16="http://schemas.microsoft.com/office/drawing/2014/main" xmlns="" id="{0997AD26-7F58-477A-AF67-B88638D83E51}"/>
              </a:ext>
            </a:extLst>
          </p:cNvPr>
          <p:cNvSpPr>
            <a:spLocks noChangeAspect="1"/>
          </p:cNvSpPr>
          <p:nvPr/>
        </p:nvSpPr>
        <p:spPr bwMode="auto">
          <a:xfrm rot="20926060">
            <a:off x="1464840" y="1338581"/>
            <a:ext cx="699064" cy="698006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en-US" sz="1600" b="1">
              <a:solidFill>
                <a:srgbClr val="0070C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settings-cog_17214">
            <a:extLst>
              <a:ext uri="{FF2B5EF4-FFF2-40B4-BE49-F238E27FC236}">
                <a16:creationId xmlns:a16="http://schemas.microsoft.com/office/drawing/2014/main" xmlns="" id="{11844A37-48A2-434B-933D-54F18CDF7109}"/>
              </a:ext>
            </a:extLst>
          </p:cNvPr>
          <p:cNvSpPr>
            <a:spLocks noChangeAspect="1"/>
          </p:cNvSpPr>
          <p:nvPr/>
        </p:nvSpPr>
        <p:spPr bwMode="auto">
          <a:xfrm rot="20926060">
            <a:off x="1472873" y="4656968"/>
            <a:ext cx="724781" cy="723683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endParaRPr lang="en-US" sz="1600" b="1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settings-cog_17214">
            <a:extLst>
              <a:ext uri="{FF2B5EF4-FFF2-40B4-BE49-F238E27FC236}">
                <a16:creationId xmlns:a16="http://schemas.microsoft.com/office/drawing/2014/main" xmlns="" id="{53646BD4-C65C-4B05-BD45-242A51B977D9}"/>
              </a:ext>
            </a:extLst>
          </p:cNvPr>
          <p:cNvSpPr>
            <a:spLocks noChangeAspect="1"/>
          </p:cNvSpPr>
          <p:nvPr/>
        </p:nvSpPr>
        <p:spPr bwMode="auto">
          <a:xfrm rot="20744755">
            <a:off x="1502440" y="2455014"/>
            <a:ext cx="690333" cy="689288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en-US" sz="1600" b="1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30236F-5AB9-4FF2-9345-11060383F737}"/>
              </a:ext>
            </a:extLst>
          </p:cNvPr>
          <p:cNvSpPr txBox="1"/>
          <p:nvPr/>
        </p:nvSpPr>
        <p:spPr>
          <a:xfrm>
            <a:off x="1287887" y="3115276"/>
            <a:ext cx="119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代码数据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3E9BBF6-9E02-4EFC-8AF9-C55A040BB19C}"/>
              </a:ext>
            </a:extLst>
          </p:cNvPr>
          <p:cNvSpPr txBox="1"/>
          <p:nvPr/>
        </p:nvSpPr>
        <p:spPr>
          <a:xfrm>
            <a:off x="1380188" y="2054786"/>
            <a:ext cx="1110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评论数据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381A9F-8123-41D6-AAF6-C01D99461B0F}"/>
              </a:ext>
            </a:extLst>
          </p:cNvPr>
          <p:cNvSpPr txBox="1"/>
          <p:nvPr/>
        </p:nvSpPr>
        <p:spPr>
          <a:xfrm>
            <a:off x="1417910" y="5332075"/>
            <a:ext cx="1102014" cy="347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日志数据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0774AD-C479-4B41-A621-85D66E44073F}"/>
              </a:ext>
            </a:extLst>
          </p:cNvPr>
          <p:cNvSpPr txBox="1"/>
          <p:nvPr/>
        </p:nvSpPr>
        <p:spPr>
          <a:xfrm>
            <a:off x="7520232" y="3841740"/>
            <a:ext cx="1012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机器学习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AC190A-7E91-4A99-8048-6F90A70787F8}"/>
              </a:ext>
            </a:extLst>
          </p:cNvPr>
          <p:cNvSpPr txBox="1"/>
          <p:nvPr/>
        </p:nvSpPr>
        <p:spPr>
          <a:xfrm>
            <a:off x="2714253" y="2467580"/>
            <a:ext cx="1620957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defRPr>
            </a:lvl1pPr>
          </a:lstStyle>
          <a:p>
            <a:r>
              <a:rPr lang="zh-CN" altLang="en-US" b="1" dirty="0" smtClean="0"/>
              <a:t>代码分析自动化</a:t>
            </a:r>
            <a:endParaRPr lang="en-US" altLang="zh-CN" b="1" dirty="0"/>
          </a:p>
          <a:p>
            <a:r>
              <a:rPr lang="zh-CN" altLang="en-US" dirty="0"/>
              <a:t>代码缺陷检测</a:t>
            </a:r>
            <a:endParaRPr lang="en-US" altLang="zh-CN" dirty="0"/>
          </a:p>
          <a:p>
            <a:r>
              <a:rPr lang="zh-CN" altLang="en-US" dirty="0"/>
              <a:t>自动写代码</a:t>
            </a:r>
            <a:endParaRPr lang="en-US" altLang="zh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B649C2-FDB0-438B-BE12-4C2BDF32D3F3}"/>
              </a:ext>
            </a:extLst>
          </p:cNvPr>
          <p:cNvSpPr txBox="1"/>
          <p:nvPr/>
        </p:nvSpPr>
        <p:spPr>
          <a:xfrm>
            <a:off x="5589462" y="2474677"/>
            <a:ext cx="2357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RNN with Attention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CNN</a:t>
            </a:r>
          </a:p>
        </p:txBody>
      </p:sp>
      <p:sp>
        <p:nvSpPr>
          <p:cNvPr id="18" name="Arrow: Left-Right 1">
            <a:extLst>
              <a:ext uri="{FF2B5EF4-FFF2-40B4-BE49-F238E27FC236}">
                <a16:creationId xmlns:a16="http://schemas.microsoft.com/office/drawing/2014/main" xmlns="" id="{F29BF012-C24F-4F92-B11F-7DB037FC3A49}"/>
              </a:ext>
            </a:extLst>
          </p:cNvPr>
          <p:cNvSpPr/>
          <p:nvPr/>
        </p:nvSpPr>
        <p:spPr>
          <a:xfrm>
            <a:off x="4767344" y="2733654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CBD824F-632A-486D-A1B0-63549277A75B}"/>
              </a:ext>
            </a:extLst>
          </p:cNvPr>
          <p:cNvSpPr txBox="1"/>
          <p:nvPr/>
        </p:nvSpPr>
        <p:spPr>
          <a:xfrm>
            <a:off x="2716893" y="1395197"/>
            <a:ext cx="178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需求分析自动化</a:t>
            </a:r>
            <a:endParaRPr lang="en-US" altLang="zh-CN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软件问题排序</a:t>
            </a:r>
            <a:endParaRPr lang="en-US" altLang="zh-CN" sz="16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Arrow: Left-Right 20">
            <a:extLst>
              <a:ext uri="{FF2B5EF4-FFF2-40B4-BE49-F238E27FC236}">
                <a16:creationId xmlns:a16="http://schemas.microsoft.com/office/drawing/2014/main" xmlns="" id="{90C34E58-C6D0-408C-B064-2124131736B2}"/>
              </a:ext>
            </a:extLst>
          </p:cNvPr>
          <p:cNvSpPr/>
          <p:nvPr/>
        </p:nvSpPr>
        <p:spPr>
          <a:xfrm>
            <a:off x="4792496" y="1597672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32F219-B8DD-4851-9253-D684EC31A944}"/>
              </a:ext>
            </a:extLst>
          </p:cNvPr>
          <p:cNvSpPr/>
          <p:nvPr/>
        </p:nvSpPr>
        <p:spPr>
          <a:xfrm>
            <a:off x="2732477" y="4699586"/>
            <a:ext cx="1632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故障诊断自动化</a:t>
            </a:r>
            <a:endParaRPr lang="en-US" altLang="zh-CN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日志打点自动化</a:t>
            </a:r>
            <a:endParaRPr lang="en-US" altLang="zh-CN" sz="1600" dirty="0" smtClean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日志分析自动化</a:t>
            </a:r>
            <a:endParaRPr lang="en-US" altLang="zh-CN" sz="16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xmlns="" id="{BCF01BC4-FDB9-40C2-A774-F9EFD344453A}"/>
              </a:ext>
            </a:extLst>
          </p:cNvPr>
          <p:cNvSpPr/>
          <p:nvPr/>
        </p:nvSpPr>
        <p:spPr>
          <a:xfrm>
            <a:off x="4792174" y="4899934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6C5A3A2-BABE-4C76-B9BA-8F1B0FF96BB4}"/>
              </a:ext>
            </a:extLst>
          </p:cNvPr>
          <p:cNvSpPr txBox="1"/>
          <p:nvPr/>
        </p:nvSpPr>
        <p:spPr>
          <a:xfrm>
            <a:off x="5589462" y="1321989"/>
            <a:ext cx="188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Topic Modeling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7CBD52-661B-4AB6-8904-214333DC8A00}"/>
              </a:ext>
            </a:extLst>
          </p:cNvPr>
          <p:cNvSpPr txBox="1"/>
          <p:nvPr/>
        </p:nvSpPr>
        <p:spPr>
          <a:xfrm>
            <a:off x="5603817" y="4732758"/>
            <a:ext cx="3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Deep Learning</a:t>
            </a:r>
          </a:p>
        </p:txBody>
      </p:sp>
      <p:sp>
        <p:nvSpPr>
          <p:cNvPr id="25" name="settings-cog_17214">
            <a:extLst>
              <a:ext uri="{FF2B5EF4-FFF2-40B4-BE49-F238E27FC236}">
                <a16:creationId xmlns:a16="http://schemas.microsoft.com/office/drawing/2014/main" xmlns="" id="{73E4D7C9-FC37-4A17-984A-CD56EC4D1C5A}"/>
              </a:ext>
            </a:extLst>
          </p:cNvPr>
          <p:cNvSpPr>
            <a:spLocks noChangeAspect="1"/>
          </p:cNvSpPr>
          <p:nvPr/>
        </p:nvSpPr>
        <p:spPr bwMode="auto">
          <a:xfrm>
            <a:off x="7520232" y="2878810"/>
            <a:ext cx="943591" cy="941614"/>
          </a:xfrm>
          <a:custGeom>
            <a:avLst/>
            <a:gdLst>
              <a:gd name="connsiteX0" fmla="*/ 302937 w 606298"/>
              <a:gd name="connsiteY0" fmla="*/ 266032 h 605028"/>
              <a:gd name="connsiteX1" fmla="*/ 308159 w 606298"/>
              <a:gd name="connsiteY1" fmla="*/ 271245 h 605028"/>
              <a:gd name="connsiteX2" fmla="*/ 302937 w 606298"/>
              <a:gd name="connsiteY2" fmla="*/ 276458 h 605028"/>
              <a:gd name="connsiteX3" fmla="*/ 276828 w 606298"/>
              <a:gd name="connsiteY3" fmla="*/ 302523 h 605028"/>
              <a:gd name="connsiteX4" fmla="*/ 271606 w 606298"/>
              <a:gd name="connsiteY4" fmla="*/ 307736 h 605028"/>
              <a:gd name="connsiteX5" fmla="*/ 266384 w 606298"/>
              <a:gd name="connsiteY5" fmla="*/ 302523 h 605028"/>
              <a:gd name="connsiteX6" fmla="*/ 302937 w 606298"/>
              <a:gd name="connsiteY6" fmla="*/ 266032 h 605028"/>
              <a:gd name="connsiteX7" fmla="*/ 302973 w 606298"/>
              <a:gd name="connsiteY7" fmla="*/ 250346 h 605028"/>
              <a:gd name="connsiteX8" fmla="*/ 250729 w 606298"/>
              <a:gd name="connsiteY8" fmla="*/ 302514 h 605028"/>
              <a:gd name="connsiteX9" fmla="*/ 302973 w 606298"/>
              <a:gd name="connsiteY9" fmla="*/ 354682 h 605028"/>
              <a:gd name="connsiteX10" fmla="*/ 355217 w 606298"/>
              <a:gd name="connsiteY10" fmla="*/ 302514 h 605028"/>
              <a:gd name="connsiteX11" fmla="*/ 302973 w 606298"/>
              <a:gd name="connsiteY11" fmla="*/ 250346 h 605028"/>
              <a:gd name="connsiteX12" fmla="*/ 302973 w 606298"/>
              <a:gd name="connsiteY12" fmla="*/ 229479 h 605028"/>
              <a:gd name="connsiteX13" fmla="*/ 376114 w 606298"/>
              <a:gd name="connsiteY13" fmla="*/ 302514 h 605028"/>
              <a:gd name="connsiteX14" fmla="*/ 302973 w 606298"/>
              <a:gd name="connsiteY14" fmla="*/ 375549 h 605028"/>
              <a:gd name="connsiteX15" fmla="*/ 229832 w 606298"/>
              <a:gd name="connsiteY15" fmla="*/ 302514 h 605028"/>
              <a:gd name="connsiteX16" fmla="*/ 302973 w 606298"/>
              <a:gd name="connsiteY16" fmla="*/ 229479 h 605028"/>
              <a:gd name="connsiteX17" fmla="*/ 291896 w 606298"/>
              <a:gd name="connsiteY17" fmla="*/ 20863 h 605028"/>
              <a:gd name="connsiteX18" fmla="*/ 280604 w 606298"/>
              <a:gd name="connsiteY18" fmla="*/ 55302 h 605028"/>
              <a:gd name="connsiteX19" fmla="*/ 271386 w 606298"/>
              <a:gd name="connsiteY19" fmla="*/ 65504 h 605028"/>
              <a:gd name="connsiteX20" fmla="*/ 211471 w 606298"/>
              <a:gd name="connsiteY20" fmla="*/ 81535 h 605028"/>
              <a:gd name="connsiteX21" fmla="*/ 198489 w 606298"/>
              <a:gd name="connsiteY21" fmla="*/ 77393 h 605028"/>
              <a:gd name="connsiteX22" fmla="*/ 171297 w 606298"/>
              <a:gd name="connsiteY22" fmla="*/ 53155 h 605028"/>
              <a:gd name="connsiteX23" fmla="*/ 152323 w 606298"/>
              <a:gd name="connsiteY23" fmla="*/ 64200 h 605028"/>
              <a:gd name="connsiteX24" fmla="*/ 159851 w 606298"/>
              <a:gd name="connsiteY24" fmla="*/ 99713 h 605028"/>
              <a:gd name="connsiteX25" fmla="*/ 157086 w 606298"/>
              <a:gd name="connsiteY25" fmla="*/ 113059 h 605028"/>
              <a:gd name="connsiteX26" fmla="*/ 113225 w 606298"/>
              <a:gd name="connsiteY26" fmla="*/ 157086 h 605028"/>
              <a:gd name="connsiteX27" fmla="*/ 99859 w 606298"/>
              <a:gd name="connsiteY27" fmla="*/ 159771 h 605028"/>
              <a:gd name="connsiteX28" fmla="*/ 64140 w 606298"/>
              <a:gd name="connsiteY28" fmla="*/ 152254 h 605028"/>
              <a:gd name="connsiteX29" fmla="*/ 53079 w 606298"/>
              <a:gd name="connsiteY29" fmla="*/ 171276 h 605028"/>
              <a:gd name="connsiteX30" fmla="*/ 77276 w 606298"/>
              <a:gd name="connsiteY30" fmla="*/ 198352 h 605028"/>
              <a:gd name="connsiteX31" fmla="*/ 81500 w 606298"/>
              <a:gd name="connsiteY31" fmla="*/ 211085 h 605028"/>
              <a:gd name="connsiteX32" fmla="*/ 65600 w 606298"/>
              <a:gd name="connsiteY32" fmla="*/ 271219 h 605028"/>
              <a:gd name="connsiteX33" fmla="*/ 55383 w 606298"/>
              <a:gd name="connsiteY33" fmla="*/ 280347 h 605028"/>
              <a:gd name="connsiteX34" fmla="*/ 20894 w 606298"/>
              <a:gd name="connsiteY34" fmla="*/ 291622 h 605028"/>
              <a:gd name="connsiteX35" fmla="*/ 20894 w 606298"/>
              <a:gd name="connsiteY35" fmla="*/ 313559 h 605028"/>
              <a:gd name="connsiteX36" fmla="*/ 55383 w 606298"/>
              <a:gd name="connsiteY36" fmla="*/ 325448 h 605028"/>
              <a:gd name="connsiteX37" fmla="*/ 65600 w 606298"/>
              <a:gd name="connsiteY37" fmla="*/ 334422 h 605028"/>
              <a:gd name="connsiteX38" fmla="*/ 81731 w 606298"/>
              <a:gd name="connsiteY38" fmla="*/ 394327 h 605028"/>
              <a:gd name="connsiteX39" fmla="*/ 77506 w 606298"/>
              <a:gd name="connsiteY39" fmla="*/ 407213 h 605028"/>
              <a:gd name="connsiteX40" fmla="*/ 53309 w 606298"/>
              <a:gd name="connsiteY40" fmla="*/ 434365 h 605028"/>
              <a:gd name="connsiteX41" fmla="*/ 64371 w 606298"/>
              <a:gd name="connsiteY41" fmla="*/ 453311 h 605028"/>
              <a:gd name="connsiteX42" fmla="*/ 100089 w 606298"/>
              <a:gd name="connsiteY42" fmla="*/ 445794 h 605028"/>
              <a:gd name="connsiteX43" fmla="*/ 113455 w 606298"/>
              <a:gd name="connsiteY43" fmla="*/ 448555 h 605028"/>
              <a:gd name="connsiteX44" fmla="*/ 157547 w 606298"/>
              <a:gd name="connsiteY44" fmla="*/ 492352 h 605028"/>
              <a:gd name="connsiteX45" fmla="*/ 160235 w 606298"/>
              <a:gd name="connsiteY45" fmla="*/ 505698 h 605028"/>
              <a:gd name="connsiteX46" fmla="*/ 152708 w 606298"/>
              <a:gd name="connsiteY46" fmla="*/ 541135 h 605028"/>
              <a:gd name="connsiteX47" fmla="*/ 171758 w 606298"/>
              <a:gd name="connsiteY47" fmla="*/ 552257 h 605028"/>
              <a:gd name="connsiteX48" fmla="*/ 198873 w 606298"/>
              <a:gd name="connsiteY48" fmla="*/ 528019 h 605028"/>
              <a:gd name="connsiteX49" fmla="*/ 211624 w 606298"/>
              <a:gd name="connsiteY49" fmla="*/ 523877 h 605028"/>
              <a:gd name="connsiteX50" fmla="*/ 271847 w 606298"/>
              <a:gd name="connsiteY50" fmla="*/ 539678 h 605028"/>
              <a:gd name="connsiteX51" fmla="*/ 280988 w 606298"/>
              <a:gd name="connsiteY51" fmla="*/ 549956 h 605028"/>
              <a:gd name="connsiteX52" fmla="*/ 292280 w 606298"/>
              <a:gd name="connsiteY52" fmla="*/ 584318 h 605028"/>
              <a:gd name="connsiteX53" fmla="*/ 314249 w 606298"/>
              <a:gd name="connsiteY53" fmla="*/ 584318 h 605028"/>
              <a:gd name="connsiteX54" fmla="*/ 325540 w 606298"/>
              <a:gd name="connsiteY54" fmla="*/ 549956 h 605028"/>
              <a:gd name="connsiteX55" fmla="*/ 334681 w 606298"/>
              <a:gd name="connsiteY55" fmla="*/ 539678 h 605028"/>
              <a:gd name="connsiteX56" fmla="*/ 394674 w 606298"/>
              <a:gd name="connsiteY56" fmla="*/ 523647 h 605028"/>
              <a:gd name="connsiteX57" fmla="*/ 407655 w 606298"/>
              <a:gd name="connsiteY57" fmla="*/ 527789 h 605028"/>
              <a:gd name="connsiteX58" fmla="*/ 434771 w 606298"/>
              <a:gd name="connsiteY58" fmla="*/ 552027 h 605028"/>
              <a:gd name="connsiteX59" fmla="*/ 453821 w 606298"/>
              <a:gd name="connsiteY59" fmla="*/ 540982 h 605028"/>
              <a:gd name="connsiteX60" fmla="*/ 446293 w 606298"/>
              <a:gd name="connsiteY60" fmla="*/ 505468 h 605028"/>
              <a:gd name="connsiteX61" fmla="*/ 448982 w 606298"/>
              <a:gd name="connsiteY61" fmla="*/ 492122 h 605028"/>
              <a:gd name="connsiteX62" fmla="*/ 492843 w 606298"/>
              <a:gd name="connsiteY62" fmla="*/ 448095 h 605028"/>
              <a:gd name="connsiteX63" fmla="*/ 506285 w 606298"/>
              <a:gd name="connsiteY63" fmla="*/ 445410 h 605028"/>
              <a:gd name="connsiteX64" fmla="*/ 541774 w 606298"/>
              <a:gd name="connsiteY64" fmla="*/ 452927 h 605028"/>
              <a:gd name="connsiteX65" fmla="*/ 552835 w 606298"/>
              <a:gd name="connsiteY65" fmla="*/ 433905 h 605028"/>
              <a:gd name="connsiteX66" fmla="*/ 528638 w 606298"/>
              <a:gd name="connsiteY66" fmla="*/ 406829 h 605028"/>
              <a:gd name="connsiteX67" fmla="*/ 524414 w 606298"/>
              <a:gd name="connsiteY67" fmla="*/ 394097 h 605028"/>
              <a:gd name="connsiteX68" fmla="*/ 540314 w 606298"/>
              <a:gd name="connsiteY68" fmla="*/ 333962 h 605028"/>
              <a:gd name="connsiteX69" fmla="*/ 550531 w 606298"/>
              <a:gd name="connsiteY69" fmla="*/ 324834 h 605028"/>
              <a:gd name="connsiteX70" fmla="*/ 585020 w 606298"/>
              <a:gd name="connsiteY70" fmla="*/ 313559 h 605028"/>
              <a:gd name="connsiteX71" fmla="*/ 585251 w 606298"/>
              <a:gd name="connsiteY71" fmla="*/ 313559 h 605028"/>
              <a:gd name="connsiteX72" fmla="*/ 585251 w 606298"/>
              <a:gd name="connsiteY72" fmla="*/ 291469 h 605028"/>
              <a:gd name="connsiteX73" fmla="*/ 550761 w 606298"/>
              <a:gd name="connsiteY73" fmla="*/ 280194 h 605028"/>
              <a:gd name="connsiteX74" fmla="*/ 540545 w 606298"/>
              <a:gd name="connsiteY74" fmla="*/ 270989 h 605028"/>
              <a:gd name="connsiteX75" fmla="*/ 524414 w 606298"/>
              <a:gd name="connsiteY75" fmla="*/ 210931 h 605028"/>
              <a:gd name="connsiteX76" fmla="*/ 528638 w 606298"/>
              <a:gd name="connsiteY76" fmla="*/ 197969 h 605028"/>
              <a:gd name="connsiteX77" fmla="*/ 552835 w 606298"/>
              <a:gd name="connsiteY77" fmla="*/ 170816 h 605028"/>
              <a:gd name="connsiteX78" fmla="*/ 541774 w 606298"/>
              <a:gd name="connsiteY78" fmla="*/ 151871 h 605028"/>
              <a:gd name="connsiteX79" fmla="*/ 506055 w 606298"/>
              <a:gd name="connsiteY79" fmla="*/ 159387 h 605028"/>
              <a:gd name="connsiteX80" fmla="*/ 492689 w 606298"/>
              <a:gd name="connsiteY80" fmla="*/ 156626 h 605028"/>
              <a:gd name="connsiteX81" fmla="*/ 448598 w 606298"/>
              <a:gd name="connsiteY81" fmla="*/ 112829 h 605028"/>
              <a:gd name="connsiteX82" fmla="*/ 445832 w 606298"/>
              <a:gd name="connsiteY82" fmla="*/ 99483 h 605028"/>
              <a:gd name="connsiteX83" fmla="*/ 453360 w 606298"/>
              <a:gd name="connsiteY83" fmla="*/ 64046 h 605028"/>
              <a:gd name="connsiteX84" fmla="*/ 434387 w 606298"/>
              <a:gd name="connsiteY84" fmla="*/ 53001 h 605028"/>
              <a:gd name="connsiteX85" fmla="*/ 407194 w 606298"/>
              <a:gd name="connsiteY85" fmla="*/ 77163 h 605028"/>
              <a:gd name="connsiteX86" fmla="*/ 394443 w 606298"/>
              <a:gd name="connsiteY86" fmla="*/ 81381 h 605028"/>
              <a:gd name="connsiteX87" fmla="*/ 334297 w 606298"/>
              <a:gd name="connsiteY87" fmla="*/ 65504 h 605028"/>
              <a:gd name="connsiteX88" fmla="*/ 325080 w 606298"/>
              <a:gd name="connsiteY88" fmla="*/ 55302 h 605028"/>
              <a:gd name="connsiteX89" fmla="*/ 313788 w 606298"/>
              <a:gd name="connsiteY89" fmla="*/ 20863 h 605028"/>
              <a:gd name="connsiteX90" fmla="*/ 284368 w 606298"/>
              <a:gd name="connsiteY90" fmla="*/ 0 h 605028"/>
              <a:gd name="connsiteX91" fmla="*/ 321546 w 606298"/>
              <a:gd name="connsiteY91" fmla="*/ 0 h 605028"/>
              <a:gd name="connsiteX92" fmla="*/ 331609 w 606298"/>
              <a:gd name="connsiteY92" fmla="*/ 7057 h 605028"/>
              <a:gd name="connsiteX93" fmla="*/ 344360 w 606298"/>
              <a:gd name="connsiteY93" fmla="*/ 45868 h 605028"/>
              <a:gd name="connsiteX94" fmla="*/ 395903 w 606298"/>
              <a:gd name="connsiteY94" fmla="*/ 59674 h 605028"/>
              <a:gd name="connsiteX95" fmla="*/ 426244 w 606298"/>
              <a:gd name="connsiteY95" fmla="*/ 32522 h 605028"/>
              <a:gd name="connsiteX96" fmla="*/ 438381 w 606298"/>
              <a:gd name="connsiteY96" fmla="*/ 31295 h 605028"/>
              <a:gd name="connsiteX97" fmla="*/ 470336 w 606298"/>
              <a:gd name="connsiteY97" fmla="*/ 50087 h 605028"/>
              <a:gd name="connsiteX98" fmla="*/ 475329 w 606298"/>
              <a:gd name="connsiteY98" fmla="*/ 61285 h 605028"/>
              <a:gd name="connsiteX99" fmla="*/ 466956 w 606298"/>
              <a:gd name="connsiteY99" fmla="*/ 101170 h 605028"/>
              <a:gd name="connsiteX100" fmla="*/ 504826 w 606298"/>
              <a:gd name="connsiteY100" fmla="*/ 138755 h 605028"/>
              <a:gd name="connsiteX101" fmla="*/ 544693 w 606298"/>
              <a:gd name="connsiteY101" fmla="*/ 130394 h 605028"/>
              <a:gd name="connsiteX102" fmla="*/ 555984 w 606298"/>
              <a:gd name="connsiteY102" fmla="*/ 135380 h 605028"/>
              <a:gd name="connsiteX103" fmla="*/ 574574 w 606298"/>
              <a:gd name="connsiteY103" fmla="*/ 167518 h 605028"/>
              <a:gd name="connsiteX104" fmla="*/ 573344 w 606298"/>
              <a:gd name="connsiteY104" fmla="*/ 179637 h 605028"/>
              <a:gd name="connsiteX105" fmla="*/ 546152 w 606298"/>
              <a:gd name="connsiteY105" fmla="*/ 209858 h 605028"/>
              <a:gd name="connsiteX106" fmla="*/ 559979 w 606298"/>
              <a:gd name="connsiteY106" fmla="*/ 261402 h 605028"/>
              <a:gd name="connsiteX107" fmla="*/ 598847 w 606298"/>
              <a:gd name="connsiteY107" fmla="*/ 274134 h 605028"/>
              <a:gd name="connsiteX108" fmla="*/ 606298 w 606298"/>
              <a:gd name="connsiteY108" fmla="*/ 283722 h 605028"/>
              <a:gd name="connsiteX109" fmla="*/ 606298 w 606298"/>
              <a:gd name="connsiteY109" fmla="*/ 320846 h 605028"/>
              <a:gd name="connsiteX110" fmla="*/ 599231 w 606298"/>
              <a:gd name="connsiteY110" fmla="*/ 330894 h 605028"/>
              <a:gd name="connsiteX111" fmla="*/ 560363 w 606298"/>
              <a:gd name="connsiteY111" fmla="*/ 343626 h 605028"/>
              <a:gd name="connsiteX112" fmla="*/ 546613 w 606298"/>
              <a:gd name="connsiteY112" fmla="*/ 395094 h 605028"/>
              <a:gd name="connsiteX113" fmla="*/ 573729 w 606298"/>
              <a:gd name="connsiteY113" fmla="*/ 425391 h 605028"/>
              <a:gd name="connsiteX114" fmla="*/ 574958 w 606298"/>
              <a:gd name="connsiteY114" fmla="*/ 437510 h 605028"/>
              <a:gd name="connsiteX115" fmla="*/ 556368 w 606298"/>
              <a:gd name="connsiteY115" fmla="*/ 469572 h 605028"/>
              <a:gd name="connsiteX116" fmla="*/ 545077 w 606298"/>
              <a:gd name="connsiteY116" fmla="*/ 474634 h 605028"/>
              <a:gd name="connsiteX117" fmla="*/ 505210 w 606298"/>
              <a:gd name="connsiteY117" fmla="*/ 466273 h 605028"/>
              <a:gd name="connsiteX118" fmla="*/ 467571 w 606298"/>
              <a:gd name="connsiteY118" fmla="*/ 504011 h 605028"/>
              <a:gd name="connsiteX119" fmla="*/ 475944 w 606298"/>
              <a:gd name="connsiteY119" fmla="*/ 543896 h 605028"/>
              <a:gd name="connsiteX120" fmla="*/ 470951 w 606298"/>
              <a:gd name="connsiteY120" fmla="*/ 555171 h 605028"/>
              <a:gd name="connsiteX121" fmla="*/ 438765 w 606298"/>
              <a:gd name="connsiteY121" fmla="*/ 573733 h 605028"/>
              <a:gd name="connsiteX122" fmla="*/ 426629 w 606298"/>
              <a:gd name="connsiteY122" fmla="*/ 572429 h 605028"/>
              <a:gd name="connsiteX123" fmla="*/ 396364 w 606298"/>
              <a:gd name="connsiteY123" fmla="*/ 545354 h 605028"/>
              <a:gd name="connsiteX124" fmla="*/ 344744 w 606298"/>
              <a:gd name="connsiteY124" fmla="*/ 559083 h 605028"/>
              <a:gd name="connsiteX125" fmla="*/ 331993 w 606298"/>
              <a:gd name="connsiteY125" fmla="*/ 597895 h 605028"/>
              <a:gd name="connsiteX126" fmla="*/ 322007 w 606298"/>
              <a:gd name="connsiteY126" fmla="*/ 605028 h 605028"/>
              <a:gd name="connsiteX127" fmla="*/ 284752 w 606298"/>
              <a:gd name="connsiteY127" fmla="*/ 605028 h 605028"/>
              <a:gd name="connsiteX128" fmla="*/ 274766 w 606298"/>
              <a:gd name="connsiteY128" fmla="*/ 597895 h 605028"/>
              <a:gd name="connsiteX129" fmla="*/ 262015 w 606298"/>
              <a:gd name="connsiteY129" fmla="*/ 559083 h 605028"/>
              <a:gd name="connsiteX130" fmla="*/ 210165 w 606298"/>
              <a:gd name="connsiteY130" fmla="*/ 545354 h 605028"/>
              <a:gd name="connsiteX131" fmla="*/ 179900 w 606298"/>
              <a:gd name="connsiteY131" fmla="*/ 572429 h 605028"/>
              <a:gd name="connsiteX132" fmla="*/ 167763 w 606298"/>
              <a:gd name="connsiteY132" fmla="*/ 573733 h 605028"/>
              <a:gd name="connsiteX133" fmla="*/ 135578 w 606298"/>
              <a:gd name="connsiteY133" fmla="*/ 555171 h 605028"/>
              <a:gd name="connsiteX134" fmla="*/ 130585 w 606298"/>
              <a:gd name="connsiteY134" fmla="*/ 543896 h 605028"/>
              <a:gd name="connsiteX135" fmla="*/ 138958 w 606298"/>
              <a:gd name="connsiteY135" fmla="*/ 504011 h 605028"/>
              <a:gd name="connsiteX136" fmla="*/ 101088 w 606298"/>
              <a:gd name="connsiteY136" fmla="*/ 466504 h 605028"/>
              <a:gd name="connsiteX137" fmla="*/ 61221 w 606298"/>
              <a:gd name="connsiteY137" fmla="*/ 474787 h 605028"/>
              <a:gd name="connsiteX138" fmla="*/ 49930 w 606298"/>
              <a:gd name="connsiteY138" fmla="*/ 469802 h 605028"/>
              <a:gd name="connsiteX139" fmla="*/ 31340 w 606298"/>
              <a:gd name="connsiteY139" fmla="*/ 437663 h 605028"/>
              <a:gd name="connsiteX140" fmla="*/ 32569 w 606298"/>
              <a:gd name="connsiteY140" fmla="*/ 425621 h 605028"/>
              <a:gd name="connsiteX141" fmla="*/ 59762 w 606298"/>
              <a:gd name="connsiteY141" fmla="*/ 395324 h 605028"/>
              <a:gd name="connsiteX142" fmla="*/ 45935 w 606298"/>
              <a:gd name="connsiteY142" fmla="*/ 343780 h 605028"/>
              <a:gd name="connsiteX143" fmla="*/ 7067 w 606298"/>
              <a:gd name="connsiteY143" fmla="*/ 331047 h 605028"/>
              <a:gd name="connsiteX144" fmla="*/ 0 w 606298"/>
              <a:gd name="connsiteY144" fmla="*/ 321076 h 605028"/>
              <a:gd name="connsiteX145" fmla="*/ 0 w 606298"/>
              <a:gd name="connsiteY145" fmla="*/ 283952 h 605028"/>
              <a:gd name="connsiteX146" fmla="*/ 7067 w 606298"/>
              <a:gd name="connsiteY146" fmla="*/ 274134 h 605028"/>
              <a:gd name="connsiteX147" fmla="*/ 45935 w 606298"/>
              <a:gd name="connsiteY147" fmla="*/ 261402 h 605028"/>
              <a:gd name="connsiteX148" fmla="*/ 59762 w 606298"/>
              <a:gd name="connsiteY148" fmla="*/ 209627 h 605028"/>
              <a:gd name="connsiteX149" fmla="*/ 32569 w 606298"/>
              <a:gd name="connsiteY149" fmla="*/ 179407 h 605028"/>
              <a:gd name="connsiteX150" fmla="*/ 31340 w 606298"/>
              <a:gd name="connsiteY150" fmla="*/ 167288 h 605028"/>
              <a:gd name="connsiteX151" fmla="*/ 49930 w 606298"/>
              <a:gd name="connsiteY151" fmla="*/ 135380 h 605028"/>
              <a:gd name="connsiteX152" fmla="*/ 61221 w 606298"/>
              <a:gd name="connsiteY152" fmla="*/ 130394 h 605028"/>
              <a:gd name="connsiteX153" fmla="*/ 101088 w 606298"/>
              <a:gd name="connsiteY153" fmla="*/ 138755 h 605028"/>
              <a:gd name="connsiteX154" fmla="*/ 138727 w 606298"/>
              <a:gd name="connsiteY154" fmla="*/ 100940 h 605028"/>
              <a:gd name="connsiteX155" fmla="*/ 130354 w 606298"/>
              <a:gd name="connsiteY155" fmla="*/ 61132 h 605028"/>
              <a:gd name="connsiteX156" fmla="*/ 135424 w 606298"/>
              <a:gd name="connsiteY156" fmla="*/ 49857 h 605028"/>
              <a:gd name="connsiteX157" fmla="*/ 167533 w 606298"/>
              <a:gd name="connsiteY157" fmla="*/ 31295 h 605028"/>
              <a:gd name="connsiteX158" fmla="*/ 179669 w 606298"/>
              <a:gd name="connsiteY158" fmla="*/ 32522 h 605028"/>
              <a:gd name="connsiteX159" fmla="*/ 210165 w 606298"/>
              <a:gd name="connsiteY159" fmla="*/ 59674 h 605028"/>
              <a:gd name="connsiteX160" fmla="*/ 261784 w 606298"/>
              <a:gd name="connsiteY160" fmla="*/ 45868 h 605028"/>
              <a:gd name="connsiteX161" fmla="*/ 274305 w 606298"/>
              <a:gd name="connsiteY161" fmla="*/ 7057 h 605028"/>
              <a:gd name="connsiteX162" fmla="*/ 284368 w 606298"/>
              <a:gd name="connsiteY162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6298" h="605028">
                <a:moveTo>
                  <a:pt x="302937" y="266032"/>
                </a:moveTo>
                <a:cubicBezTo>
                  <a:pt x="305855" y="266032"/>
                  <a:pt x="308159" y="268332"/>
                  <a:pt x="308159" y="271245"/>
                </a:cubicBezTo>
                <a:cubicBezTo>
                  <a:pt x="308159" y="274158"/>
                  <a:pt x="305855" y="276458"/>
                  <a:pt x="302937" y="276458"/>
                </a:cubicBezTo>
                <a:cubicBezTo>
                  <a:pt x="288500" y="276458"/>
                  <a:pt x="276828" y="288111"/>
                  <a:pt x="276828" y="302523"/>
                </a:cubicBezTo>
                <a:cubicBezTo>
                  <a:pt x="276828" y="305436"/>
                  <a:pt x="274524" y="307736"/>
                  <a:pt x="271606" y="307736"/>
                </a:cubicBezTo>
                <a:cubicBezTo>
                  <a:pt x="268688" y="307736"/>
                  <a:pt x="266384" y="305436"/>
                  <a:pt x="266384" y="302523"/>
                </a:cubicBezTo>
                <a:cubicBezTo>
                  <a:pt x="266384" y="282514"/>
                  <a:pt x="282894" y="266032"/>
                  <a:pt x="302937" y="266032"/>
                </a:cubicBezTo>
                <a:close/>
                <a:moveTo>
                  <a:pt x="302973" y="250346"/>
                </a:moveTo>
                <a:cubicBezTo>
                  <a:pt x="274162" y="250346"/>
                  <a:pt x="250729" y="273668"/>
                  <a:pt x="250729" y="302514"/>
                </a:cubicBezTo>
                <a:cubicBezTo>
                  <a:pt x="250729" y="331283"/>
                  <a:pt x="274162" y="354682"/>
                  <a:pt x="302973" y="354682"/>
                </a:cubicBezTo>
                <a:cubicBezTo>
                  <a:pt x="331784" y="354682"/>
                  <a:pt x="355217" y="331283"/>
                  <a:pt x="355217" y="302514"/>
                </a:cubicBezTo>
                <a:cubicBezTo>
                  <a:pt x="355217" y="273668"/>
                  <a:pt x="331784" y="250346"/>
                  <a:pt x="302973" y="250346"/>
                </a:cubicBezTo>
                <a:close/>
                <a:moveTo>
                  <a:pt x="302973" y="229479"/>
                </a:moveTo>
                <a:cubicBezTo>
                  <a:pt x="343308" y="229479"/>
                  <a:pt x="376114" y="262237"/>
                  <a:pt x="376114" y="302514"/>
                </a:cubicBezTo>
                <a:cubicBezTo>
                  <a:pt x="376114" y="342791"/>
                  <a:pt x="343308" y="375549"/>
                  <a:pt x="302973" y="375549"/>
                </a:cubicBezTo>
                <a:cubicBezTo>
                  <a:pt x="262638" y="375549"/>
                  <a:pt x="229832" y="342791"/>
                  <a:pt x="229832" y="302514"/>
                </a:cubicBezTo>
                <a:cubicBezTo>
                  <a:pt x="229832" y="262237"/>
                  <a:pt x="262638" y="229479"/>
                  <a:pt x="302973" y="229479"/>
                </a:cubicBezTo>
                <a:close/>
                <a:moveTo>
                  <a:pt x="291896" y="20863"/>
                </a:moveTo>
                <a:lnTo>
                  <a:pt x="280604" y="55302"/>
                </a:lnTo>
                <a:cubicBezTo>
                  <a:pt x="280373" y="60518"/>
                  <a:pt x="276610" y="64890"/>
                  <a:pt x="271386" y="65504"/>
                </a:cubicBezTo>
                <a:cubicBezTo>
                  <a:pt x="250953" y="68188"/>
                  <a:pt x="230674" y="73634"/>
                  <a:pt x="211471" y="81535"/>
                </a:cubicBezTo>
                <a:cubicBezTo>
                  <a:pt x="206631" y="83606"/>
                  <a:pt x="201178" y="81765"/>
                  <a:pt x="198489" y="77393"/>
                </a:cubicBezTo>
                <a:lnTo>
                  <a:pt x="171297" y="53155"/>
                </a:lnTo>
                <a:lnTo>
                  <a:pt x="152323" y="64200"/>
                </a:lnTo>
                <a:lnTo>
                  <a:pt x="159851" y="99713"/>
                </a:lnTo>
                <a:cubicBezTo>
                  <a:pt x="162309" y="104315"/>
                  <a:pt x="161311" y="109914"/>
                  <a:pt x="157086" y="113059"/>
                </a:cubicBezTo>
                <a:cubicBezTo>
                  <a:pt x="140648" y="125792"/>
                  <a:pt x="125976" y="140595"/>
                  <a:pt x="113225" y="157086"/>
                </a:cubicBezTo>
                <a:cubicBezTo>
                  <a:pt x="110075" y="161228"/>
                  <a:pt x="104468" y="162302"/>
                  <a:pt x="99859" y="159771"/>
                </a:cubicBezTo>
                <a:lnTo>
                  <a:pt x="64140" y="152254"/>
                </a:lnTo>
                <a:lnTo>
                  <a:pt x="53079" y="171276"/>
                </a:lnTo>
                <a:lnTo>
                  <a:pt x="77276" y="198352"/>
                </a:lnTo>
                <a:cubicBezTo>
                  <a:pt x="81731" y="201114"/>
                  <a:pt x="83344" y="206329"/>
                  <a:pt x="81500" y="211085"/>
                </a:cubicBezTo>
                <a:cubicBezTo>
                  <a:pt x="73512" y="230337"/>
                  <a:pt x="68288" y="250510"/>
                  <a:pt x="65600" y="271219"/>
                </a:cubicBezTo>
                <a:cubicBezTo>
                  <a:pt x="64985" y="276435"/>
                  <a:pt x="60607" y="280347"/>
                  <a:pt x="55383" y="280347"/>
                </a:cubicBezTo>
                <a:lnTo>
                  <a:pt x="20894" y="291622"/>
                </a:lnTo>
                <a:lnTo>
                  <a:pt x="20894" y="313559"/>
                </a:lnTo>
                <a:lnTo>
                  <a:pt x="55383" y="325448"/>
                </a:lnTo>
                <a:cubicBezTo>
                  <a:pt x="60607" y="325448"/>
                  <a:pt x="64985" y="329206"/>
                  <a:pt x="65600" y="334422"/>
                </a:cubicBezTo>
                <a:cubicBezTo>
                  <a:pt x="68288" y="354825"/>
                  <a:pt x="73742" y="375074"/>
                  <a:pt x="81731" y="394327"/>
                </a:cubicBezTo>
                <a:cubicBezTo>
                  <a:pt x="83805" y="399082"/>
                  <a:pt x="81884" y="404528"/>
                  <a:pt x="77506" y="407213"/>
                </a:cubicBezTo>
                <a:lnTo>
                  <a:pt x="53309" y="434365"/>
                </a:lnTo>
                <a:lnTo>
                  <a:pt x="64371" y="453311"/>
                </a:lnTo>
                <a:lnTo>
                  <a:pt x="100089" y="445794"/>
                </a:lnTo>
                <a:cubicBezTo>
                  <a:pt x="104698" y="443339"/>
                  <a:pt x="110306" y="444337"/>
                  <a:pt x="113455" y="448555"/>
                </a:cubicBezTo>
                <a:cubicBezTo>
                  <a:pt x="126206" y="465046"/>
                  <a:pt x="141032" y="479850"/>
                  <a:pt x="157547" y="492352"/>
                </a:cubicBezTo>
                <a:cubicBezTo>
                  <a:pt x="161695" y="495497"/>
                  <a:pt x="162770" y="501096"/>
                  <a:pt x="160235" y="505698"/>
                </a:cubicBezTo>
                <a:lnTo>
                  <a:pt x="152708" y="541135"/>
                </a:lnTo>
                <a:lnTo>
                  <a:pt x="171758" y="552257"/>
                </a:lnTo>
                <a:lnTo>
                  <a:pt x="198873" y="528019"/>
                </a:lnTo>
                <a:cubicBezTo>
                  <a:pt x="201408" y="523647"/>
                  <a:pt x="206862" y="521959"/>
                  <a:pt x="211624" y="523877"/>
                </a:cubicBezTo>
                <a:cubicBezTo>
                  <a:pt x="230905" y="531777"/>
                  <a:pt x="251107" y="536993"/>
                  <a:pt x="271847" y="539678"/>
                </a:cubicBezTo>
                <a:cubicBezTo>
                  <a:pt x="277070" y="540368"/>
                  <a:pt x="280988" y="544740"/>
                  <a:pt x="280988" y="549956"/>
                </a:cubicBezTo>
                <a:lnTo>
                  <a:pt x="292280" y="584318"/>
                </a:lnTo>
                <a:lnTo>
                  <a:pt x="314249" y="584318"/>
                </a:lnTo>
                <a:lnTo>
                  <a:pt x="325540" y="549956"/>
                </a:lnTo>
                <a:cubicBezTo>
                  <a:pt x="325694" y="544740"/>
                  <a:pt x="329458" y="540368"/>
                  <a:pt x="334681" y="539678"/>
                </a:cubicBezTo>
                <a:cubicBezTo>
                  <a:pt x="355191" y="536993"/>
                  <a:pt x="375470" y="531547"/>
                  <a:pt x="394674" y="523647"/>
                </a:cubicBezTo>
                <a:cubicBezTo>
                  <a:pt x="399513" y="521576"/>
                  <a:pt x="404890" y="523417"/>
                  <a:pt x="407655" y="527789"/>
                </a:cubicBezTo>
                <a:lnTo>
                  <a:pt x="434771" y="552027"/>
                </a:lnTo>
                <a:lnTo>
                  <a:pt x="453821" y="540982"/>
                </a:lnTo>
                <a:lnTo>
                  <a:pt x="446293" y="505468"/>
                </a:lnTo>
                <a:cubicBezTo>
                  <a:pt x="443758" y="500866"/>
                  <a:pt x="444834" y="495267"/>
                  <a:pt x="448982" y="492122"/>
                </a:cubicBezTo>
                <a:cubicBezTo>
                  <a:pt x="465497" y="479390"/>
                  <a:pt x="480168" y="464586"/>
                  <a:pt x="492843" y="448095"/>
                </a:cubicBezTo>
                <a:cubicBezTo>
                  <a:pt x="495992" y="443953"/>
                  <a:pt x="501676" y="442879"/>
                  <a:pt x="506285" y="445410"/>
                </a:cubicBezTo>
                <a:lnTo>
                  <a:pt x="541774" y="452927"/>
                </a:lnTo>
                <a:lnTo>
                  <a:pt x="552835" y="433905"/>
                </a:lnTo>
                <a:lnTo>
                  <a:pt x="528638" y="406829"/>
                </a:lnTo>
                <a:cubicBezTo>
                  <a:pt x="524183" y="404068"/>
                  <a:pt x="522570" y="398852"/>
                  <a:pt x="524414" y="394097"/>
                </a:cubicBezTo>
                <a:cubicBezTo>
                  <a:pt x="532402" y="374921"/>
                  <a:pt x="537626" y="354672"/>
                  <a:pt x="540314" y="333962"/>
                </a:cubicBezTo>
                <a:cubicBezTo>
                  <a:pt x="540929" y="328746"/>
                  <a:pt x="545307" y="324834"/>
                  <a:pt x="550531" y="324834"/>
                </a:cubicBezTo>
                <a:lnTo>
                  <a:pt x="585020" y="313559"/>
                </a:lnTo>
                <a:lnTo>
                  <a:pt x="585251" y="313559"/>
                </a:lnTo>
                <a:lnTo>
                  <a:pt x="585251" y="291469"/>
                </a:lnTo>
                <a:lnTo>
                  <a:pt x="550761" y="280194"/>
                </a:lnTo>
                <a:cubicBezTo>
                  <a:pt x="545538" y="279963"/>
                  <a:pt x="541159" y="276205"/>
                  <a:pt x="540545" y="270989"/>
                </a:cubicBezTo>
                <a:cubicBezTo>
                  <a:pt x="537779" y="250356"/>
                  <a:pt x="532402" y="230107"/>
                  <a:pt x="524414" y="210931"/>
                </a:cubicBezTo>
                <a:cubicBezTo>
                  <a:pt x="522340" y="206099"/>
                  <a:pt x="524183" y="200653"/>
                  <a:pt x="528638" y="197969"/>
                </a:cubicBezTo>
                <a:lnTo>
                  <a:pt x="552835" y="170816"/>
                </a:lnTo>
                <a:lnTo>
                  <a:pt x="541774" y="151871"/>
                </a:lnTo>
                <a:lnTo>
                  <a:pt x="506055" y="159387"/>
                </a:lnTo>
                <a:cubicBezTo>
                  <a:pt x="501446" y="161842"/>
                  <a:pt x="495839" y="160845"/>
                  <a:pt x="492689" y="156626"/>
                </a:cubicBezTo>
                <a:cubicBezTo>
                  <a:pt x="479938" y="140212"/>
                  <a:pt x="465113" y="125562"/>
                  <a:pt x="448598" y="112829"/>
                </a:cubicBezTo>
                <a:cubicBezTo>
                  <a:pt x="444373" y="109684"/>
                  <a:pt x="443374" y="104085"/>
                  <a:pt x="445832" y="99483"/>
                </a:cubicBezTo>
                <a:lnTo>
                  <a:pt x="453360" y="64046"/>
                </a:lnTo>
                <a:lnTo>
                  <a:pt x="434387" y="53001"/>
                </a:lnTo>
                <a:lnTo>
                  <a:pt x="407194" y="77163"/>
                </a:lnTo>
                <a:cubicBezTo>
                  <a:pt x="404506" y="81535"/>
                  <a:pt x="399283" y="83222"/>
                  <a:pt x="394443" y="81381"/>
                </a:cubicBezTo>
                <a:cubicBezTo>
                  <a:pt x="375240" y="73404"/>
                  <a:pt x="354960" y="68188"/>
                  <a:pt x="334297" y="65504"/>
                </a:cubicBezTo>
                <a:cubicBezTo>
                  <a:pt x="329074" y="64890"/>
                  <a:pt x="325080" y="60518"/>
                  <a:pt x="325080" y="55302"/>
                </a:cubicBezTo>
                <a:lnTo>
                  <a:pt x="313788" y="20863"/>
                </a:lnTo>
                <a:close/>
                <a:moveTo>
                  <a:pt x="284368" y="0"/>
                </a:moveTo>
                <a:lnTo>
                  <a:pt x="321546" y="0"/>
                </a:lnTo>
                <a:cubicBezTo>
                  <a:pt x="325925" y="0"/>
                  <a:pt x="330149" y="2915"/>
                  <a:pt x="331609" y="7057"/>
                </a:cubicBezTo>
                <a:lnTo>
                  <a:pt x="344360" y="45868"/>
                </a:lnTo>
                <a:cubicBezTo>
                  <a:pt x="361874" y="48783"/>
                  <a:pt x="379234" y="53385"/>
                  <a:pt x="395903" y="59674"/>
                </a:cubicBezTo>
                <a:lnTo>
                  <a:pt x="426244" y="32522"/>
                </a:lnTo>
                <a:cubicBezTo>
                  <a:pt x="429548" y="29607"/>
                  <a:pt x="434387" y="28993"/>
                  <a:pt x="438381" y="31295"/>
                </a:cubicBezTo>
                <a:lnTo>
                  <a:pt x="470336" y="50087"/>
                </a:lnTo>
                <a:cubicBezTo>
                  <a:pt x="474254" y="52311"/>
                  <a:pt x="476174" y="56913"/>
                  <a:pt x="475329" y="61285"/>
                </a:cubicBezTo>
                <a:lnTo>
                  <a:pt x="466956" y="101170"/>
                </a:lnTo>
                <a:cubicBezTo>
                  <a:pt x="480783" y="112216"/>
                  <a:pt x="493534" y="124948"/>
                  <a:pt x="504826" y="138755"/>
                </a:cubicBezTo>
                <a:lnTo>
                  <a:pt x="544693" y="130394"/>
                </a:lnTo>
                <a:cubicBezTo>
                  <a:pt x="549302" y="129550"/>
                  <a:pt x="553680" y="131391"/>
                  <a:pt x="555984" y="135380"/>
                </a:cubicBezTo>
                <a:lnTo>
                  <a:pt x="574574" y="167518"/>
                </a:lnTo>
                <a:cubicBezTo>
                  <a:pt x="576878" y="171276"/>
                  <a:pt x="576264" y="176262"/>
                  <a:pt x="573344" y="179637"/>
                </a:cubicBezTo>
                <a:lnTo>
                  <a:pt x="546152" y="209858"/>
                </a:lnTo>
                <a:cubicBezTo>
                  <a:pt x="552605" y="226579"/>
                  <a:pt x="557213" y="243837"/>
                  <a:pt x="559979" y="261402"/>
                </a:cubicBezTo>
                <a:lnTo>
                  <a:pt x="598847" y="274134"/>
                </a:lnTo>
                <a:cubicBezTo>
                  <a:pt x="602995" y="275361"/>
                  <a:pt x="605914" y="279350"/>
                  <a:pt x="606298" y="283722"/>
                </a:cubicBezTo>
                <a:lnTo>
                  <a:pt x="606298" y="320846"/>
                </a:lnTo>
                <a:cubicBezTo>
                  <a:pt x="606298" y="325448"/>
                  <a:pt x="603610" y="329437"/>
                  <a:pt x="599231" y="330894"/>
                </a:cubicBezTo>
                <a:lnTo>
                  <a:pt x="560363" y="343626"/>
                </a:lnTo>
                <a:cubicBezTo>
                  <a:pt x="557444" y="361115"/>
                  <a:pt x="552835" y="378449"/>
                  <a:pt x="546613" y="395094"/>
                </a:cubicBezTo>
                <a:lnTo>
                  <a:pt x="573729" y="425391"/>
                </a:lnTo>
                <a:cubicBezTo>
                  <a:pt x="576648" y="428689"/>
                  <a:pt x="577262" y="433522"/>
                  <a:pt x="574958" y="437510"/>
                </a:cubicBezTo>
                <a:lnTo>
                  <a:pt x="556368" y="469572"/>
                </a:lnTo>
                <a:cubicBezTo>
                  <a:pt x="554064" y="473560"/>
                  <a:pt x="549532" y="475478"/>
                  <a:pt x="545077" y="474634"/>
                </a:cubicBezTo>
                <a:lnTo>
                  <a:pt x="505210" y="466273"/>
                </a:lnTo>
                <a:cubicBezTo>
                  <a:pt x="494149" y="480003"/>
                  <a:pt x="481397" y="492736"/>
                  <a:pt x="467571" y="504011"/>
                </a:cubicBezTo>
                <a:lnTo>
                  <a:pt x="475944" y="543896"/>
                </a:lnTo>
                <a:cubicBezTo>
                  <a:pt x="476788" y="548498"/>
                  <a:pt x="474945" y="552870"/>
                  <a:pt x="470951" y="555171"/>
                </a:cubicBezTo>
                <a:lnTo>
                  <a:pt x="438765" y="573733"/>
                </a:lnTo>
                <a:cubicBezTo>
                  <a:pt x="435001" y="576035"/>
                  <a:pt x="430008" y="575344"/>
                  <a:pt x="426629" y="572429"/>
                </a:cubicBezTo>
                <a:lnTo>
                  <a:pt x="396364" y="545354"/>
                </a:lnTo>
                <a:cubicBezTo>
                  <a:pt x="379618" y="551797"/>
                  <a:pt x="362258" y="556399"/>
                  <a:pt x="344744" y="559083"/>
                </a:cubicBezTo>
                <a:lnTo>
                  <a:pt x="331993" y="597895"/>
                </a:lnTo>
                <a:cubicBezTo>
                  <a:pt x="330533" y="602113"/>
                  <a:pt x="326539" y="605028"/>
                  <a:pt x="322007" y="605028"/>
                </a:cubicBezTo>
                <a:lnTo>
                  <a:pt x="284752" y="605028"/>
                </a:lnTo>
                <a:cubicBezTo>
                  <a:pt x="280220" y="605028"/>
                  <a:pt x="276225" y="602267"/>
                  <a:pt x="274766" y="597895"/>
                </a:cubicBezTo>
                <a:lnTo>
                  <a:pt x="262015" y="559083"/>
                </a:lnTo>
                <a:cubicBezTo>
                  <a:pt x="244271" y="556169"/>
                  <a:pt x="226910" y="551567"/>
                  <a:pt x="210165" y="545354"/>
                </a:cubicBezTo>
                <a:lnTo>
                  <a:pt x="179900" y="572429"/>
                </a:lnTo>
                <a:cubicBezTo>
                  <a:pt x="176520" y="575344"/>
                  <a:pt x="171758" y="576035"/>
                  <a:pt x="167763" y="573733"/>
                </a:cubicBezTo>
                <a:lnTo>
                  <a:pt x="135578" y="555171"/>
                </a:lnTo>
                <a:cubicBezTo>
                  <a:pt x="131660" y="552870"/>
                  <a:pt x="129740" y="548268"/>
                  <a:pt x="130585" y="543896"/>
                </a:cubicBezTo>
                <a:lnTo>
                  <a:pt x="138958" y="504011"/>
                </a:lnTo>
                <a:cubicBezTo>
                  <a:pt x="125131" y="492966"/>
                  <a:pt x="112380" y="480233"/>
                  <a:pt x="101088" y="466504"/>
                </a:cubicBezTo>
                <a:lnTo>
                  <a:pt x="61221" y="474787"/>
                </a:lnTo>
                <a:cubicBezTo>
                  <a:pt x="56612" y="475631"/>
                  <a:pt x="52234" y="473790"/>
                  <a:pt x="49930" y="469802"/>
                </a:cubicBezTo>
                <a:lnTo>
                  <a:pt x="31340" y="437663"/>
                </a:lnTo>
                <a:cubicBezTo>
                  <a:pt x="29036" y="433905"/>
                  <a:pt x="29650" y="428919"/>
                  <a:pt x="32569" y="425621"/>
                </a:cubicBezTo>
                <a:lnTo>
                  <a:pt x="59762" y="395324"/>
                </a:lnTo>
                <a:cubicBezTo>
                  <a:pt x="53463" y="378679"/>
                  <a:pt x="48700" y="361345"/>
                  <a:pt x="45935" y="343780"/>
                </a:cubicBezTo>
                <a:lnTo>
                  <a:pt x="7067" y="331047"/>
                </a:lnTo>
                <a:cubicBezTo>
                  <a:pt x="2919" y="329590"/>
                  <a:pt x="0" y="325678"/>
                  <a:pt x="0" y="321076"/>
                </a:cubicBezTo>
                <a:lnTo>
                  <a:pt x="0" y="283952"/>
                </a:lnTo>
                <a:cubicBezTo>
                  <a:pt x="0" y="279350"/>
                  <a:pt x="2919" y="275361"/>
                  <a:pt x="7067" y="274134"/>
                </a:cubicBezTo>
                <a:lnTo>
                  <a:pt x="45935" y="261402"/>
                </a:lnTo>
                <a:cubicBezTo>
                  <a:pt x="48854" y="243683"/>
                  <a:pt x="53463" y="226349"/>
                  <a:pt x="59762" y="209627"/>
                </a:cubicBezTo>
                <a:lnTo>
                  <a:pt x="32569" y="179407"/>
                </a:lnTo>
                <a:cubicBezTo>
                  <a:pt x="29650" y="176032"/>
                  <a:pt x="29036" y="171276"/>
                  <a:pt x="31340" y="167288"/>
                </a:cubicBezTo>
                <a:lnTo>
                  <a:pt x="49930" y="135380"/>
                </a:lnTo>
                <a:cubicBezTo>
                  <a:pt x="52234" y="131391"/>
                  <a:pt x="56843" y="129550"/>
                  <a:pt x="61221" y="130394"/>
                </a:cubicBezTo>
                <a:lnTo>
                  <a:pt x="101088" y="138755"/>
                </a:lnTo>
                <a:cubicBezTo>
                  <a:pt x="112226" y="124948"/>
                  <a:pt x="124977" y="112216"/>
                  <a:pt x="138727" y="100940"/>
                </a:cubicBezTo>
                <a:lnTo>
                  <a:pt x="130354" y="61132"/>
                </a:lnTo>
                <a:cubicBezTo>
                  <a:pt x="129509" y="56530"/>
                  <a:pt x="131430" y="52158"/>
                  <a:pt x="135424" y="49857"/>
                </a:cubicBezTo>
                <a:lnTo>
                  <a:pt x="167533" y="31295"/>
                </a:lnTo>
                <a:cubicBezTo>
                  <a:pt x="171297" y="28993"/>
                  <a:pt x="176366" y="29607"/>
                  <a:pt x="179669" y="32522"/>
                </a:cubicBezTo>
                <a:lnTo>
                  <a:pt x="210165" y="59674"/>
                </a:lnTo>
                <a:cubicBezTo>
                  <a:pt x="226910" y="53155"/>
                  <a:pt x="244271" y="48553"/>
                  <a:pt x="261784" y="45868"/>
                </a:cubicBezTo>
                <a:lnTo>
                  <a:pt x="274305" y="7057"/>
                </a:lnTo>
                <a:cubicBezTo>
                  <a:pt x="275765" y="2915"/>
                  <a:pt x="279759" y="0"/>
                  <a:pt x="28436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rgbClr val="00B050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9pPr>
          </a:lstStyle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settings-cog_17214">
            <a:extLst>
              <a:ext uri="{FF2B5EF4-FFF2-40B4-BE49-F238E27FC236}">
                <a16:creationId xmlns:a16="http://schemas.microsoft.com/office/drawing/2014/main" xmlns="" id="{11844A37-48A2-434B-933D-54F18CDF7109}"/>
              </a:ext>
            </a:extLst>
          </p:cNvPr>
          <p:cNvSpPr>
            <a:spLocks noChangeAspect="1"/>
          </p:cNvSpPr>
          <p:nvPr/>
        </p:nvSpPr>
        <p:spPr bwMode="auto">
          <a:xfrm rot="20926060">
            <a:off x="1498925" y="3533542"/>
            <a:ext cx="724781" cy="723683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/>
          <a:lstStyle/>
          <a:p>
            <a:endParaRPr lang="en-US" sz="1600">
              <a:solidFill>
                <a:srgbClr val="7030A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381A9F-8123-41D6-AAF6-C01D99461B0F}"/>
              </a:ext>
            </a:extLst>
          </p:cNvPr>
          <p:cNvSpPr txBox="1"/>
          <p:nvPr/>
        </p:nvSpPr>
        <p:spPr>
          <a:xfrm>
            <a:off x="1303450" y="4242611"/>
            <a:ext cx="121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操作数据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532F219-B8DD-4851-9253-D684EC31A944}"/>
              </a:ext>
            </a:extLst>
          </p:cNvPr>
          <p:cNvSpPr/>
          <p:nvPr/>
        </p:nvSpPr>
        <p:spPr>
          <a:xfrm>
            <a:off x="2770535" y="3868621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软</a:t>
            </a:r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件</a:t>
            </a:r>
            <a:r>
              <a:rPr lang="zh-CN" altLang="en-US" sz="1600" b="1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测试自动化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Arrow: Left-Right 21">
            <a:extLst>
              <a:ext uri="{FF2B5EF4-FFF2-40B4-BE49-F238E27FC236}">
                <a16:creationId xmlns:a16="http://schemas.microsoft.com/office/drawing/2014/main" xmlns="" id="{BCF01BC4-FDB9-40C2-A774-F9EFD344453A}"/>
              </a:ext>
            </a:extLst>
          </p:cNvPr>
          <p:cNvSpPr/>
          <p:nvPr/>
        </p:nvSpPr>
        <p:spPr>
          <a:xfrm>
            <a:off x="4792175" y="3868621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B7CBD52-661B-4AB6-8904-214333DC8A00}"/>
              </a:ext>
            </a:extLst>
          </p:cNvPr>
          <p:cNvSpPr txBox="1"/>
          <p:nvPr/>
        </p:nvSpPr>
        <p:spPr>
          <a:xfrm>
            <a:off x="5603817" y="3703069"/>
            <a:ext cx="191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2755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5" grpId="0" animBg="1"/>
      <p:bldP spid="28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AI</a:t>
            </a:r>
            <a:r>
              <a:rPr lang="zh-CN" altLang="en-US" dirty="0" smtClean="0"/>
              <a:t>解决软件工程问题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8" name="Rectangle 7"/>
          <p:cNvSpPr/>
          <p:nvPr/>
        </p:nvSpPr>
        <p:spPr>
          <a:xfrm>
            <a:off x="5162543" y="1236911"/>
            <a:ext cx="3515024" cy="4421952"/>
          </a:xfrm>
          <a:prstGeom prst="rect">
            <a:avLst/>
          </a:prstGeom>
          <a:noFill/>
          <a:ln>
            <a:solidFill>
              <a:srgbClr val="678F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settings-cog_17214">
            <a:extLst>
              <a:ext uri="{FF2B5EF4-FFF2-40B4-BE49-F238E27FC236}">
                <a16:creationId xmlns:a16="http://schemas.microsoft.com/office/drawing/2014/main" xmlns="" id="{0997AD26-7F58-477A-AF67-B88638D83E51}"/>
              </a:ext>
            </a:extLst>
          </p:cNvPr>
          <p:cNvSpPr>
            <a:spLocks noChangeAspect="1"/>
          </p:cNvSpPr>
          <p:nvPr/>
        </p:nvSpPr>
        <p:spPr bwMode="auto">
          <a:xfrm rot="20926060">
            <a:off x="1464840" y="1338581"/>
            <a:ext cx="699064" cy="698006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/>
          <a:lstStyle/>
          <a:p>
            <a:endParaRPr lang="en-US" sz="1600" b="1">
              <a:solidFill>
                <a:srgbClr val="0070C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" name="settings-cog_17214">
            <a:extLst>
              <a:ext uri="{FF2B5EF4-FFF2-40B4-BE49-F238E27FC236}">
                <a16:creationId xmlns:a16="http://schemas.microsoft.com/office/drawing/2014/main" xmlns="" id="{11844A37-48A2-434B-933D-54F18CDF7109}"/>
              </a:ext>
            </a:extLst>
          </p:cNvPr>
          <p:cNvSpPr>
            <a:spLocks noChangeAspect="1"/>
          </p:cNvSpPr>
          <p:nvPr/>
        </p:nvSpPr>
        <p:spPr bwMode="auto">
          <a:xfrm rot="20926060">
            <a:off x="1472873" y="4656968"/>
            <a:ext cx="724781" cy="723683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endParaRPr lang="en-US" sz="1600" b="1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1" name="settings-cog_17214">
            <a:extLst>
              <a:ext uri="{FF2B5EF4-FFF2-40B4-BE49-F238E27FC236}">
                <a16:creationId xmlns:a16="http://schemas.microsoft.com/office/drawing/2014/main" xmlns="" id="{53646BD4-C65C-4B05-BD45-242A51B977D9}"/>
              </a:ext>
            </a:extLst>
          </p:cNvPr>
          <p:cNvSpPr>
            <a:spLocks noChangeAspect="1"/>
          </p:cNvSpPr>
          <p:nvPr/>
        </p:nvSpPr>
        <p:spPr bwMode="auto">
          <a:xfrm rot="20744755">
            <a:off x="1502440" y="2455014"/>
            <a:ext cx="690333" cy="689288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en-US" sz="1600" b="1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D30236F-5AB9-4FF2-9345-11060383F737}"/>
              </a:ext>
            </a:extLst>
          </p:cNvPr>
          <p:cNvSpPr txBox="1"/>
          <p:nvPr/>
        </p:nvSpPr>
        <p:spPr>
          <a:xfrm>
            <a:off x="1287887" y="3115276"/>
            <a:ext cx="119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代码数据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3E9BBF6-9E02-4EFC-8AF9-C55A040BB19C}"/>
              </a:ext>
            </a:extLst>
          </p:cNvPr>
          <p:cNvSpPr txBox="1"/>
          <p:nvPr/>
        </p:nvSpPr>
        <p:spPr>
          <a:xfrm>
            <a:off x="1380188" y="2054786"/>
            <a:ext cx="1110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评论数据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381A9F-8123-41D6-AAF6-C01D99461B0F}"/>
              </a:ext>
            </a:extLst>
          </p:cNvPr>
          <p:cNvSpPr txBox="1"/>
          <p:nvPr/>
        </p:nvSpPr>
        <p:spPr>
          <a:xfrm>
            <a:off x="1417910" y="5332075"/>
            <a:ext cx="1102014" cy="347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日志数据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0774AD-C479-4B41-A621-85D66E44073F}"/>
              </a:ext>
            </a:extLst>
          </p:cNvPr>
          <p:cNvSpPr txBox="1"/>
          <p:nvPr/>
        </p:nvSpPr>
        <p:spPr>
          <a:xfrm>
            <a:off x="7520232" y="3841740"/>
            <a:ext cx="1012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机器学习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DAC190A-7E91-4A99-8048-6F90A70787F8}"/>
              </a:ext>
            </a:extLst>
          </p:cNvPr>
          <p:cNvSpPr txBox="1"/>
          <p:nvPr/>
        </p:nvSpPr>
        <p:spPr>
          <a:xfrm>
            <a:off x="2714253" y="2467580"/>
            <a:ext cx="1620957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</a:rPr>
              <a:t>代码分析自动化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/>
              <a:t>代码缺陷检测</a:t>
            </a:r>
            <a:endParaRPr lang="en-US" altLang="zh-CN" dirty="0"/>
          </a:p>
          <a:p>
            <a:r>
              <a:rPr lang="zh-CN" altLang="en-US" dirty="0"/>
              <a:t>自动写代码</a:t>
            </a:r>
            <a:endParaRPr lang="en-US" altLang="zh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B649C2-FDB0-438B-BE12-4C2BDF32D3F3}"/>
              </a:ext>
            </a:extLst>
          </p:cNvPr>
          <p:cNvSpPr txBox="1"/>
          <p:nvPr/>
        </p:nvSpPr>
        <p:spPr>
          <a:xfrm>
            <a:off x="5589462" y="2474677"/>
            <a:ext cx="2357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RNN with Attention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CNN</a:t>
            </a:r>
          </a:p>
        </p:txBody>
      </p:sp>
      <p:sp>
        <p:nvSpPr>
          <p:cNvPr id="18" name="Arrow: Left-Right 1">
            <a:extLst>
              <a:ext uri="{FF2B5EF4-FFF2-40B4-BE49-F238E27FC236}">
                <a16:creationId xmlns:a16="http://schemas.microsoft.com/office/drawing/2014/main" xmlns="" id="{F29BF012-C24F-4F92-B11F-7DB037FC3A49}"/>
              </a:ext>
            </a:extLst>
          </p:cNvPr>
          <p:cNvSpPr/>
          <p:nvPr/>
        </p:nvSpPr>
        <p:spPr>
          <a:xfrm>
            <a:off x="4767344" y="2733654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CBD824F-632A-486D-A1B0-63549277A75B}"/>
              </a:ext>
            </a:extLst>
          </p:cNvPr>
          <p:cNvSpPr txBox="1"/>
          <p:nvPr/>
        </p:nvSpPr>
        <p:spPr>
          <a:xfrm>
            <a:off x="2716893" y="1395197"/>
            <a:ext cx="178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需求分析自动化</a:t>
            </a:r>
            <a:endParaRPr lang="en-US" altLang="zh-CN" sz="1600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软件问题排序</a:t>
            </a:r>
            <a:endParaRPr lang="en-US" altLang="zh-CN" sz="16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0" name="Arrow: Left-Right 20">
            <a:extLst>
              <a:ext uri="{FF2B5EF4-FFF2-40B4-BE49-F238E27FC236}">
                <a16:creationId xmlns:a16="http://schemas.microsoft.com/office/drawing/2014/main" xmlns="" id="{90C34E58-C6D0-408C-B064-2124131736B2}"/>
              </a:ext>
            </a:extLst>
          </p:cNvPr>
          <p:cNvSpPr/>
          <p:nvPr/>
        </p:nvSpPr>
        <p:spPr>
          <a:xfrm>
            <a:off x="4792496" y="1597672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32F219-B8DD-4851-9253-D684EC31A944}"/>
              </a:ext>
            </a:extLst>
          </p:cNvPr>
          <p:cNvSpPr/>
          <p:nvPr/>
        </p:nvSpPr>
        <p:spPr>
          <a:xfrm>
            <a:off x="2732477" y="4699586"/>
            <a:ext cx="1632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故障诊断自动化</a:t>
            </a:r>
            <a:endParaRPr lang="en-US" altLang="zh-CN" sz="1600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日志打点自动化</a:t>
            </a:r>
            <a:endParaRPr lang="en-US" altLang="zh-CN" sz="1600" dirty="0" smtClean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日志分析自动化</a:t>
            </a:r>
            <a:endParaRPr lang="en-US" altLang="zh-CN" sz="1600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xmlns="" id="{BCF01BC4-FDB9-40C2-A774-F9EFD344453A}"/>
              </a:ext>
            </a:extLst>
          </p:cNvPr>
          <p:cNvSpPr/>
          <p:nvPr/>
        </p:nvSpPr>
        <p:spPr>
          <a:xfrm>
            <a:off x="4792174" y="4899934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6C5A3A2-BABE-4C76-B9BA-8F1B0FF96BB4}"/>
              </a:ext>
            </a:extLst>
          </p:cNvPr>
          <p:cNvSpPr txBox="1"/>
          <p:nvPr/>
        </p:nvSpPr>
        <p:spPr>
          <a:xfrm>
            <a:off x="5589462" y="1321989"/>
            <a:ext cx="188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Topic Modeling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NLP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7CBD52-661B-4AB6-8904-214333DC8A00}"/>
              </a:ext>
            </a:extLst>
          </p:cNvPr>
          <p:cNvSpPr txBox="1"/>
          <p:nvPr/>
        </p:nvSpPr>
        <p:spPr>
          <a:xfrm>
            <a:off x="5603817" y="4732758"/>
            <a:ext cx="316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Deep Learning</a:t>
            </a:r>
          </a:p>
        </p:txBody>
      </p:sp>
      <p:sp>
        <p:nvSpPr>
          <p:cNvPr id="25" name="settings-cog_17214">
            <a:extLst>
              <a:ext uri="{FF2B5EF4-FFF2-40B4-BE49-F238E27FC236}">
                <a16:creationId xmlns:a16="http://schemas.microsoft.com/office/drawing/2014/main" xmlns="" id="{73E4D7C9-FC37-4A17-984A-CD56EC4D1C5A}"/>
              </a:ext>
            </a:extLst>
          </p:cNvPr>
          <p:cNvSpPr>
            <a:spLocks noChangeAspect="1"/>
          </p:cNvSpPr>
          <p:nvPr/>
        </p:nvSpPr>
        <p:spPr bwMode="auto">
          <a:xfrm>
            <a:off x="7520232" y="2878810"/>
            <a:ext cx="943591" cy="941614"/>
          </a:xfrm>
          <a:custGeom>
            <a:avLst/>
            <a:gdLst>
              <a:gd name="connsiteX0" fmla="*/ 302937 w 606298"/>
              <a:gd name="connsiteY0" fmla="*/ 266032 h 605028"/>
              <a:gd name="connsiteX1" fmla="*/ 308159 w 606298"/>
              <a:gd name="connsiteY1" fmla="*/ 271245 h 605028"/>
              <a:gd name="connsiteX2" fmla="*/ 302937 w 606298"/>
              <a:gd name="connsiteY2" fmla="*/ 276458 h 605028"/>
              <a:gd name="connsiteX3" fmla="*/ 276828 w 606298"/>
              <a:gd name="connsiteY3" fmla="*/ 302523 h 605028"/>
              <a:gd name="connsiteX4" fmla="*/ 271606 w 606298"/>
              <a:gd name="connsiteY4" fmla="*/ 307736 h 605028"/>
              <a:gd name="connsiteX5" fmla="*/ 266384 w 606298"/>
              <a:gd name="connsiteY5" fmla="*/ 302523 h 605028"/>
              <a:gd name="connsiteX6" fmla="*/ 302937 w 606298"/>
              <a:gd name="connsiteY6" fmla="*/ 266032 h 605028"/>
              <a:gd name="connsiteX7" fmla="*/ 302973 w 606298"/>
              <a:gd name="connsiteY7" fmla="*/ 250346 h 605028"/>
              <a:gd name="connsiteX8" fmla="*/ 250729 w 606298"/>
              <a:gd name="connsiteY8" fmla="*/ 302514 h 605028"/>
              <a:gd name="connsiteX9" fmla="*/ 302973 w 606298"/>
              <a:gd name="connsiteY9" fmla="*/ 354682 h 605028"/>
              <a:gd name="connsiteX10" fmla="*/ 355217 w 606298"/>
              <a:gd name="connsiteY10" fmla="*/ 302514 h 605028"/>
              <a:gd name="connsiteX11" fmla="*/ 302973 w 606298"/>
              <a:gd name="connsiteY11" fmla="*/ 250346 h 605028"/>
              <a:gd name="connsiteX12" fmla="*/ 302973 w 606298"/>
              <a:gd name="connsiteY12" fmla="*/ 229479 h 605028"/>
              <a:gd name="connsiteX13" fmla="*/ 376114 w 606298"/>
              <a:gd name="connsiteY13" fmla="*/ 302514 h 605028"/>
              <a:gd name="connsiteX14" fmla="*/ 302973 w 606298"/>
              <a:gd name="connsiteY14" fmla="*/ 375549 h 605028"/>
              <a:gd name="connsiteX15" fmla="*/ 229832 w 606298"/>
              <a:gd name="connsiteY15" fmla="*/ 302514 h 605028"/>
              <a:gd name="connsiteX16" fmla="*/ 302973 w 606298"/>
              <a:gd name="connsiteY16" fmla="*/ 229479 h 605028"/>
              <a:gd name="connsiteX17" fmla="*/ 291896 w 606298"/>
              <a:gd name="connsiteY17" fmla="*/ 20863 h 605028"/>
              <a:gd name="connsiteX18" fmla="*/ 280604 w 606298"/>
              <a:gd name="connsiteY18" fmla="*/ 55302 h 605028"/>
              <a:gd name="connsiteX19" fmla="*/ 271386 w 606298"/>
              <a:gd name="connsiteY19" fmla="*/ 65504 h 605028"/>
              <a:gd name="connsiteX20" fmla="*/ 211471 w 606298"/>
              <a:gd name="connsiteY20" fmla="*/ 81535 h 605028"/>
              <a:gd name="connsiteX21" fmla="*/ 198489 w 606298"/>
              <a:gd name="connsiteY21" fmla="*/ 77393 h 605028"/>
              <a:gd name="connsiteX22" fmla="*/ 171297 w 606298"/>
              <a:gd name="connsiteY22" fmla="*/ 53155 h 605028"/>
              <a:gd name="connsiteX23" fmla="*/ 152323 w 606298"/>
              <a:gd name="connsiteY23" fmla="*/ 64200 h 605028"/>
              <a:gd name="connsiteX24" fmla="*/ 159851 w 606298"/>
              <a:gd name="connsiteY24" fmla="*/ 99713 h 605028"/>
              <a:gd name="connsiteX25" fmla="*/ 157086 w 606298"/>
              <a:gd name="connsiteY25" fmla="*/ 113059 h 605028"/>
              <a:gd name="connsiteX26" fmla="*/ 113225 w 606298"/>
              <a:gd name="connsiteY26" fmla="*/ 157086 h 605028"/>
              <a:gd name="connsiteX27" fmla="*/ 99859 w 606298"/>
              <a:gd name="connsiteY27" fmla="*/ 159771 h 605028"/>
              <a:gd name="connsiteX28" fmla="*/ 64140 w 606298"/>
              <a:gd name="connsiteY28" fmla="*/ 152254 h 605028"/>
              <a:gd name="connsiteX29" fmla="*/ 53079 w 606298"/>
              <a:gd name="connsiteY29" fmla="*/ 171276 h 605028"/>
              <a:gd name="connsiteX30" fmla="*/ 77276 w 606298"/>
              <a:gd name="connsiteY30" fmla="*/ 198352 h 605028"/>
              <a:gd name="connsiteX31" fmla="*/ 81500 w 606298"/>
              <a:gd name="connsiteY31" fmla="*/ 211085 h 605028"/>
              <a:gd name="connsiteX32" fmla="*/ 65600 w 606298"/>
              <a:gd name="connsiteY32" fmla="*/ 271219 h 605028"/>
              <a:gd name="connsiteX33" fmla="*/ 55383 w 606298"/>
              <a:gd name="connsiteY33" fmla="*/ 280347 h 605028"/>
              <a:gd name="connsiteX34" fmla="*/ 20894 w 606298"/>
              <a:gd name="connsiteY34" fmla="*/ 291622 h 605028"/>
              <a:gd name="connsiteX35" fmla="*/ 20894 w 606298"/>
              <a:gd name="connsiteY35" fmla="*/ 313559 h 605028"/>
              <a:gd name="connsiteX36" fmla="*/ 55383 w 606298"/>
              <a:gd name="connsiteY36" fmla="*/ 325448 h 605028"/>
              <a:gd name="connsiteX37" fmla="*/ 65600 w 606298"/>
              <a:gd name="connsiteY37" fmla="*/ 334422 h 605028"/>
              <a:gd name="connsiteX38" fmla="*/ 81731 w 606298"/>
              <a:gd name="connsiteY38" fmla="*/ 394327 h 605028"/>
              <a:gd name="connsiteX39" fmla="*/ 77506 w 606298"/>
              <a:gd name="connsiteY39" fmla="*/ 407213 h 605028"/>
              <a:gd name="connsiteX40" fmla="*/ 53309 w 606298"/>
              <a:gd name="connsiteY40" fmla="*/ 434365 h 605028"/>
              <a:gd name="connsiteX41" fmla="*/ 64371 w 606298"/>
              <a:gd name="connsiteY41" fmla="*/ 453311 h 605028"/>
              <a:gd name="connsiteX42" fmla="*/ 100089 w 606298"/>
              <a:gd name="connsiteY42" fmla="*/ 445794 h 605028"/>
              <a:gd name="connsiteX43" fmla="*/ 113455 w 606298"/>
              <a:gd name="connsiteY43" fmla="*/ 448555 h 605028"/>
              <a:gd name="connsiteX44" fmla="*/ 157547 w 606298"/>
              <a:gd name="connsiteY44" fmla="*/ 492352 h 605028"/>
              <a:gd name="connsiteX45" fmla="*/ 160235 w 606298"/>
              <a:gd name="connsiteY45" fmla="*/ 505698 h 605028"/>
              <a:gd name="connsiteX46" fmla="*/ 152708 w 606298"/>
              <a:gd name="connsiteY46" fmla="*/ 541135 h 605028"/>
              <a:gd name="connsiteX47" fmla="*/ 171758 w 606298"/>
              <a:gd name="connsiteY47" fmla="*/ 552257 h 605028"/>
              <a:gd name="connsiteX48" fmla="*/ 198873 w 606298"/>
              <a:gd name="connsiteY48" fmla="*/ 528019 h 605028"/>
              <a:gd name="connsiteX49" fmla="*/ 211624 w 606298"/>
              <a:gd name="connsiteY49" fmla="*/ 523877 h 605028"/>
              <a:gd name="connsiteX50" fmla="*/ 271847 w 606298"/>
              <a:gd name="connsiteY50" fmla="*/ 539678 h 605028"/>
              <a:gd name="connsiteX51" fmla="*/ 280988 w 606298"/>
              <a:gd name="connsiteY51" fmla="*/ 549956 h 605028"/>
              <a:gd name="connsiteX52" fmla="*/ 292280 w 606298"/>
              <a:gd name="connsiteY52" fmla="*/ 584318 h 605028"/>
              <a:gd name="connsiteX53" fmla="*/ 314249 w 606298"/>
              <a:gd name="connsiteY53" fmla="*/ 584318 h 605028"/>
              <a:gd name="connsiteX54" fmla="*/ 325540 w 606298"/>
              <a:gd name="connsiteY54" fmla="*/ 549956 h 605028"/>
              <a:gd name="connsiteX55" fmla="*/ 334681 w 606298"/>
              <a:gd name="connsiteY55" fmla="*/ 539678 h 605028"/>
              <a:gd name="connsiteX56" fmla="*/ 394674 w 606298"/>
              <a:gd name="connsiteY56" fmla="*/ 523647 h 605028"/>
              <a:gd name="connsiteX57" fmla="*/ 407655 w 606298"/>
              <a:gd name="connsiteY57" fmla="*/ 527789 h 605028"/>
              <a:gd name="connsiteX58" fmla="*/ 434771 w 606298"/>
              <a:gd name="connsiteY58" fmla="*/ 552027 h 605028"/>
              <a:gd name="connsiteX59" fmla="*/ 453821 w 606298"/>
              <a:gd name="connsiteY59" fmla="*/ 540982 h 605028"/>
              <a:gd name="connsiteX60" fmla="*/ 446293 w 606298"/>
              <a:gd name="connsiteY60" fmla="*/ 505468 h 605028"/>
              <a:gd name="connsiteX61" fmla="*/ 448982 w 606298"/>
              <a:gd name="connsiteY61" fmla="*/ 492122 h 605028"/>
              <a:gd name="connsiteX62" fmla="*/ 492843 w 606298"/>
              <a:gd name="connsiteY62" fmla="*/ 448095 h 605028"/>
              <a:gd name="connsiteX63" fmla="*/ 506285 w 606298"/>
              <a:gd name="connsiteY63" fmla="*/ 445410 h 605028"/>
              <a:gd name="connsiteX64" fmla="*/ 541774 w 606298"/>
              <a:gd name="connsiteY64" fmla="*/ 452927 h 605028"/>
              <a:gd name="connsiteX65" fmla="*/ 552835 w 606298"/>
              <a:gd name="connsiteY65" fmla="*/ 433905 h 605028"/>
              <a:gd name="connsiteX66" fmla="*/ 528638 w 606298"/>
              <a:gd name="connsiteY66" fmla="*/ 406829 h 605028"/>
              <a:gd name="connsiteX67" fmla="*/ 524414 w 606298"/>
              <a:gd name="connsiteY67" fmla="*/ 394097 h 605028"/>
              <a:gd name="connsiteX68" fmla="*/ 540314 w 606298"/>
              <a:gd name="connsiteY68" fmla="*/ 333962 h 605028"/>
              <a:gd name="connsiteX69" fmla="*/ 550531 w 606298"/>
              <a:gd name="connsiteY69" fmla="*/ 324834 h 605028"/>
              <a:gd name="connsiteX70" fmla="*/ 585020 w 606298"/>
              <a:gd name="connsiteY70" fmla="*/ 313559 h 605028"/>
              <a:gd name="connsiteX71" fmla="*/ 585251 w 606298"/>
              <a:gd name="connsiteY71" fmla="*/ 313559 h 605028"/>
              <a:gd name="connsiteX72" fmla="*/ 585251 w 606298"/>
              <a:gd name="connsiteY72" fmla="*/ 291469 h 605028"/>
              <a:gd name="connsiteX73" fmla="*/ 550761 w 606298"/>
              <a:gd name="connsiteY73" fmla="*/ 280194 h 605028"/>
              <a:gd name="connsiteX74" fmla="*/ 540545 w 606298"/>
              <a:gd name="connsiteY74" fmla="*/ 270989 h 605028"/>
              <a:gd name="connsiteX75" fmla="*/ 524414 w 606298"/>
              <a:gd name="connsiteY75" fmla="*/ 210931 h 605028"/>
              <a:gd name="connsiteX76" fmla="*/ 528638 w 606298"/>
              <a:gd name="connsiteY76" fmla="*/ 197969 h 605028"/>
              <a:gd name="connsiteX77" fmla="*/ 552835 w 606298"/>
              <a:gd name="connsiteY77" fmla="*/ 170816 h 605028"/>
              <a:gd name="connsiteX78" fmla="*/ 541774 w 606298"/>
              <a:gd name="connsiteY78" fmla="*/ 151871 h 605028"/>
              <a:gd name="connsiteX79" fmla="*/ 506055 w 606298"/>
              <a:gd name="connsiteY79" fmla="*/ 159387 h 605028"/>
              <a:gd name="connsiteX80" fmla="*/ 492689 w 606298"/>
              <a:gd name="connsiteY80" fmla="*/ 156626 h 605028"/>
              <a:gd name="connsiteX81" fmla="*/ 448598 w 606298"/>
              <a:gd name="connsiteY81" fmla="*/ 112829 h 605028"/>
              <a:gd name="connsiteX82" fmla="*/ 445832 w 606298"/>
              <a:gd name="connsiteY82" fmla="*/ 99483 h 605028"/>
              <a:gd name="connsiteX83" fmla="*/ 453360 w 606298"/>
              <a:gd name="connsiteY83" fmla="*/ 64046 h 605028"/>
              <a:gd name="connsiteX84" fmla="*/ 434387 w 606298"/>
              <a:gd name="connsiteY84" fmla="*/ 53001 h 605028"/>
              <a:gd name="connsiteX85" fmla="*/ 407194 w 606298"/>
              <a:gd name="connsiteY85" fmla="*/ 77163 h 605028"/>
              <a:gd name="connsiteX86" fmla="*/ 394443 w 606298"/>
              <a:gd name="connsiteY86" fmla="*/ 81381 h 605028"/>
              <a:gd name="connsiteX87" fmla="*/ 334297 w 606298"/>
              <a:gd name="connsiteY87" fmla="*/ 65504 h 605028"/>
              <a:gd name="connsiteX88" fmla="*/ 325080 w 606298"/>
              <a:gd name="connsiteY88" fmla="*/ 55302 h 605028"/>
              <a:gd name="connsiteX89" fmla="*/ 313788 w 606298"/>
              <a:gd name="connsiteY89" fmla="*/ 20863 h 605028"/>
              <a:gd name="connsiteX90" fmla="*/ 284368 w 606298"/>
              <a:gd name="connsiteY90" fmla="*/ 0 h 605028"/>
              <a:gd name="connsiteX91" fmla="*/ 321546 w 606298"/>
              <a:gd name="connsiteY91" fmla="*/ 0 h 605028"/>
              <a:gd name="connsiteX92" fmla="*/ 331609 w 606298"/>
              <a:gd name="connsiteY92" fmla="*/ 7057 h 605028"/>
              <a:gd name="connsiteX93" fmla="*/ 344360 w 606298"/>
              <a:gd name="connsiteY93" fmla="*/ 45868 h 605028"/>
              <a:gd name="connsiteX94" fmla="*/ 395903 w 606298"/>
              <a:gd name="connsiteY94" fmla="*/ 59674 h 605028"/>
              <a:gd name="connsiteX95" fmla="*/ 426244 w 606298"/>
              <a:gd name="connsiteY95" fmla="*/ 32522 h 605028"/>
              <a:gd name="connsiteX96" fmla="*/ 438381 w 606298"/>
              <a:gd name="connsiteY96" fmla="*/ 31295 h 605028"/>
              <a:gd name="connsiteX97" fmla="*/ 470336 w 606298"/>
              <a:gd name="connsiteY97" fmla="*/ 50087 h 605028"/>
              <a:gd name="connsiteX98" fmla="*/ 475329 w 606298"/>
              <a:gd name="connsiteY98" fmla="*/ 61285 h 605028"/>
              <a:gd name="connsiteX99" fmla="*/ 466956 w 606298"/>
              <a:gd name="connsiteY99" fmla="*/ 101170 h 605028"/>
              <a:gd name="connsiteX100" fmla="*/ 504826 w 606298"/>
              <a:gd name="connsiteY100" fmla="*/ 138755 h 605028"/>
              <a:gd name="connsiteX101" fmla="*/ 544693 w 606298"/>
              <a:gd name="connsiteY101" fmla="*/ 130394 h 605028"/>
              <a:gd name="connsiteX102" fmla="*/ 555984 w 606298"/>
              <a:gd name="connsiteY102" fmla="*/ 135380 h 605028"/>
              <a:gd name="connsiteX103" fmla="*/ 574574 w 606298"/>
              <a:gd name="connsiteY103" fmla="*/ 167518 h 605028"/>
              <a:gd name="connsiteX104" fmla="*/ 573344 w 606298"/>
              <a:gd name="connsiteY104" fmla="*/ 179637 h 605028"/>
              <a:gd name="connsiteX105" fmla="*/ 546152 w 606298"/>
              <a:gd name="connsiteY105" fmla="*/ 209858 h 605028"/>
              <a:gd name="connsiteX106" fmla="*/ 559979 w 606298"/>
              <a:gd name="connsiteY106" fmla="*/ 261402 h 605028"/>
              <a:gd name="connsiteX107" fmla="*/ 598847 w 606298"/>
              <a:gd name="connsiteY107" fmla="*/ 274134 h 605028"/>
              <a:gd name="connsiteX108" fmla="*/ 606298 w 606298"/>
              <a:gd name="connsiteY108" fmla="*/ 283722 h 605028"/>
              <a:gd name="connsiteX109" fmla="*/ 606298 w 606298"/>
              <a:gd name="connsiteY109" fmla="*/ 320846 h 605028"/>
              <a:gd name="connsiteX110" fmla="*/ 599231 w 606298"/>
              <a:gd name="connsiteY110" fmla="*/ 330894 h 605028"/>
              <a:gd name="connsiteX111" fmla="*/ 560363 w 606298"/>
              <a:gd name="connsiteY111" fmla="*/ 343626 h 605028"/>
              <a:gd name="connsiteX112" fmla="*/ 546613 w 606298"/>
              <a:gd name="connsiteY112" fmla="*/ 395094 h 605028"/>
              <a:gd name="connsiteX113" fmla="*/ 573729 w 606298"/>
              <a:gd name="connsiteY113" fmla="*/ 425391 h 605028"/>
              <a:gd name="connsiteX114" fmla="*/ 574958 w 606298"/>
              <a:gd name="connsiteY114" fmla="*/ 437510 h 605028"/>
              <a:gd name="connsiteX115" fmla="*/ 556368 w 606298"/>
              <a:gd name="connsiteY115" fmla="*/ 469572 h 605028"/>
              <a:gd name="connsiteX116" fmla="*/ 545077 w 606298"/>
              <a:gd name="connsiteY116" fmla="*/ 474634 h 605028"/>
              <a:gd name="connsiteX117" fmla="*/ 505210 w 606298"/>
              <a:gd name="connsiteY117" fmla="*/ 466273 h 605028"/>
              <a:gd name="connsiteX118" fmla="*/ 467571 w 606298"/>
              <a:gd name="connsiteY118" fmla="*/ 504011 h 605028"/>
              <a:gd name="connsiteX119" fmla="*/ 475944 w 606298"/>
              <a:gd name="connsiteY119" fmla="*/ 543896 h 605028"/>
              <a:gd name="connsiteX120" fmla="*/ 470951 w 606298"/>
              <a:gd name="connsiteY120" fmla="*/ 555171 h 605028"/>
              <a:gd name="connsiteX121" fmla="*/ 438765 w 606298"/>
              <a:gd name="connsiteY121" fmla="*/ 573733 h 605028"/>
              <a:gd name="connsiteX122" fmla="*/ 426629 w 606298"/>
              <a:gd name="connsiteY122" fmla="*/ 572429 h 605028"/>
              <a:gd name="connsiteX123" fmla="*/ 396364 w 606298"/>
              <a:gd name="connsiteY123" fmla="*/ 545354 h 605028"/>
              <a:gd name="connsiteX124" fmla="*/ 344744 w 606298"/>
              <a:gd name="connsiteY124" fmla="*/ 559083 h 605028"/>
              <a:gd name="connsiteX125" fmla="*/ 331993 w 606298"/>
              <a:gd name="connsiteY125" fmla="*/ 597895 h 605028"/>
              <a:gd name="connsiteX126" fmla="*/ 322007 w 606298"/>
              <a:gd name="connsiteY126" fmla="*/ 605028 h 605028"/>
              <a:gd name="connsiteX127" fmla="*/ 284752 w 606298"/>
              <a:gd name="connsiteY127" fmla="*/ 605028 h 605028"/>
              <a:gd name="connsiteX128" fmla="*/ 274766 w 606298"/>
              <a:gd name="connsiteY128" fmla="*/ 597895 h 605028"/>
              <a:gd name="connsiteX129" fmla="*/ 262015 w 606298"/>
              <a:gd name="connsiteY129" fmla="*/ 559083 h 605028"/>
              <a:gd name="connsiteX130" fmla="*/ 210165 w 606298"/>
              <a:gd name="connsiteY130" fmla="*/ 545354 h 605028"/>
              <a:gd name="connsiteX131" fmla="*/ 179900 w 606298"/>
              <a:gd name="connsiteY131" fmla="*/ 572429 h 605028"/>
              <a:gd name="connsiteX132" fmla="*/ 167763 w 606298"/>
              <a:gd name="connsiteY132" fmla="*/ 573733 h 605028"/>
              <a:gd name="connsiteX133" fmla="*/ 135578 w 606298"/>
              <a:gd name="connsiteY133" fmla="*/ 555171 h 605028"/>
              <a:gd name="connsiteX134" fmla="*/ 130585 w 606298"/>
              <a:gd name="connsiteY134" fmla="*/ 543896 h 605028"/>
              <a:gd name="connsiteX135" fmla="*/ 138958 w 606298"/>
              <a:gd name="connsiteY135" fmla="*/ 504011 h 605028"/>
              <a:gd name="connsiteX136" fmla="*/ 101088 w 606298"/>
              <a:gd name="connsiteY136" fmla="*/ 466504 h 605028"/>
              <a:gd name="connsiteX137" fmla="*/ 61221 w 606298"/>
              <a:gd name="connsiteY137" fmla="*/ 474787 h 605028"/>
              <a:gd name="connsiteX138" fmla="*/ 49930 w 606298"/>
              <a:gd name="connsiteY138" fmla="*/ 469802 h 605028"/>
              <a:gd name="connsiteX139" fmla="*/ 31340 w 606298"/>
              <a:gd name="connsiteY139" fmla="*/ 437663 h 605028"/>
              <a:gd name="connsiteX140" fmla="*/ 32569 w 606298"/>
              <a:gd name="connsiteY140" fmla="*/ 425621 h 605028"/>
              <a:gd name="connsiteX141" fmla="*/ 59762 w 606298"/>
              <a:gd name="connsiteY141" fmla="*/ 395324 h 605028"/>
              <a:gd name="connsiteX142" fmla="*/ 45935 w 606298"/>
              <a:gd name="connsiteY142" fmla="*/ 343780 h 605028"/>
              <a:gd name="connsiteX143" fmla="*/ 7067 w 606298"/>
              <a:gd name="connsiteY143" fmla="*/ 331047 h 605028"/>
              <a:gd name="connsiteX144" fmla="*/ 0 w 606298"/>
              <a:gd name="connsiteY144" fmla="*/ 321076 h 605028"/>
              <a:gd name="connsiteX145" fmla="*/ 0 w 606298"/>
              <a:gd name="connsiteY145" fmla="*/ 283952 h 605028"/>
              <a:gd name="connsiteX146" fmla="*/ 7067 w 606298"/>
              <a:gd name="connsiteY146" fmla="*/ 274134 h 605028"/>
              <a:gd name="connsiteX147" fmla="*/ 45935 w 606298"/>
              <a:gd name="connsiteY147" fmla="*/ 261402 h 605028"/>
              <a:gd name="connsiteX148" fmla="*/ 59762 w 606298"/>
              <a:gd name="connsiteY148" fmla="*/ 209627 h 605028"/>
              <a:gd name="connsiteX149" fmla="*/ 32569 w 606298"/>
              <a:gd name="connsiteY149" fmla="*/ 179407 h 605028"/>
              <a:gd name="connsiteX150" fmla="*/ 31340 w 606298"/>
              <a:gd name="connsiteY150" fmla="*/ 167288 h 605028"/>
              <a:gd name="connsiteX151" fmla="*/ 49930 w 606298"/>
              <a:gd name="connsiteY151" fmla="*/ 135380 h 605028"/>
              <a:gd name="connsiteX152" fmla="*/ 61221 w 606298"/>
              <a:gd name="connsiteY152" fmla="*/ 130394 h 605028"/>
              <a:gd name="connsiteX153" fmla="*/ 101088 w 606298"/>
              <a:gd name="connsiteY153" fmla="*/ 138755 h 605028"/>
              <a:gd name="connsiteX154" fmla="*/ 138727 w 606298"/>
              <a:gd name="connsiteY154" fmla="*/ 100940 h 605028"/>
              <a:gd name="connsiteX155" fmla="*/ 130354 w 606298"/>
              <a:gd name="connsiteY155" fmla="*/ 61132 h 605028"/>
              <a:gd name="connsiteX156" fmla="*/ 135424 w 606298"/>
              <a:gd name="connsiteY156" fmla="*/ 49857 h 605028"/>
              <a:gd name="connsiteX157" fmla="*/ 167533 w 606298"/>
              <a:gd name="connsiteY157" fmla="*/ 31295 h 605028"/>
              <a:gd name="connsiteX158" fmla="*/ 179669 w 606298"/>
              <a:gd name="connsiteY158" fmla="*/ 32522 h 605028"/>
              <a:gd name="connsiteX159" fmla="*/ 210165 w 606298"/>
              <a:gd name="connsiteY159" fmla="*/ 59674 h 605028"/>
              <a:gd name="connsiteX160" fmla="*/ 261784 w 606298"/>
              <a:gd name="connsiteY160" fmla="*/ 45868 h 605028"/>
              <a:gd name="connsiteX161" fmla="*/ 274305 w 606298"/>
              <a:gd name="connsiteY161" fmla="*/ 7057 h 605028"/>
              <a:gd name="connsiteX162" fmla="*/ 284368 w 606298"/>
              <a:gd name="connsiteY162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606298" h="605028">
                <a:moveTo>
                  <a:pt x="302937" y="266032"/>
                </a:moveTo>
                <a:cubicBezTo>
                  <a:pt x="305855" y="266032"/>
                  <a:pt x="308159" y="268332"/>
                  <a:pt x="308159" y="271245"/>
                </a:cubicBezTo>
                <a:cubicBezTo>
                  <a:pt x="308159" y="274158"/>
                  <a:pt x="305855" y="276458"/>
                  <a:pt x="302937" y="276458"/>
                </a:cubicBezTo>
                <a:cubicBezTo>
                  <a:pt x="288500" y="276458"/>
                  <a:pt x="276828" y="288111"/>
                  <a:pt x="276828" y="302523"/>
                </a:cubicBezTo>
                <a:cubicBezTo>
                  <a:pt x="276828" y="305436"/>
                  <a:pt x="274524" y="307736"/>
                  <a:pt x="271606" y="307736"/>
                </a:cubicBezTo>
                <a:cubicBezTo>
                  <a:pt x="268688" y="307736"/>
                  <a:pt x="266384" y="305436"/>
                  <a:pt x="266384" y="302523"/>
                </a:cubicBezTo>
                <a:cubicBezTo>
                  <a:pt x="266384" y="282514"/>
                  <a:pt x="282894" y="266032"/>
                  <a:pt x="302937" y="266032"/>
                </a:cubicBezTo>
                <a:close/>
                <a:moveTo>
                  <a:pt x="302973" y="250346"/>
                </a:moveTo>
                <a:cubicBezTo>
                  <a:pt x="274162" y="250346"/>
                  <a:pt x="250729" y="273668"/>
                  <a:pt x="250729" y="302514"/>
                </a:cubicBezTo>
                <a:cubicBezTo>
                  <a:pt x="250729" y="331283"/>
                  <a:pt x="274162" y="354682"/>
                  <a:pt x="302973" y="354682"/>
                </a:cubicBezTo>
                <a:cubicBezTo>
                  <a:pt x="331784" y="354682"/>
                  <a:pt x="355217" y="331283"/>
                  <a:pt x="355217" y="302514"/>
                </a:cubicBezTo>
                <a:cubicBezTo>
                  <a:pt x="355217" y="273668"/>
                  <a:pt x="331784" y="250346"/>
                  <a:pt x="302973" y="250346"/>
                </a:cubicBezTo>
                <a:close/>
                <a:moveTo>
                  <a:pt x="302973" y="229479"/>
                </a:moveTo>
                <a:cubicBezTo>
                  <a:pt x="343308" y="229479"/>
                  <a:pt x="376114" y="262237"/>
                  <a:pt x="376114" y="302514"/>
                </a:cubicBezTo>
                <a:cubicBezTo>
                  <a:pt x="376114" y="342791"/>
                  <a:pt x="343308" y="375549"/>
                  <a:pt x="302973" y="375549"/>
                </a:cubicBezTo>
                <a:cubicBezTo>
                  <a:pt x="262638" y="375549"/>
                  <a:pt x="229832" y="342791"/>
                  <a:pt x="229832" y="302514"/>
                </a:cubicBezTo>
                <a:cubicBezTo>
                  <a:pt x="229832" y="262237"/>
                  <a:pt x="262638" y="229479"/>
                  <a:pt x="302973" y="229479"/>
                </a:cubicBezTo>
                <a:close/>
                <a:moveTo>
                  <a:pt x="291896" y="20863"/>
                </a:moveTo>
                <a:lnTo>
                  <a:pt x="280604" y="55302"/>
                </a:lnTo>
                <a:cubicBezTo>
                  <a:pt x="280373" y="60518"/>
                  <a:pt x="276610" y="64890"/>
                  <a:pt x="271386" y="65504"/>
                </a:cubicBezTo>
                <a:cubicBezTo>
                  <a:pt x="250953" y="68188"/>
                  <a:pt x="230674" y="73634"/>
                  <a:pt x="211471" y="81535"/>
                </a:cubicBezTo>
                <a:cubicBezTo>
                  <a:pt x="206631" y="83606"/>
                  <a:pt x="201178" y="81765"/>
                  <a:pt x="198489" y="77393"/>
                </a:cubicBezTo>
                <a:lnTo>
                  <a:pt x="171297" y="53155"/>
                </a:lnTo>
                <a:lnTo>
                  <a:pt x="152323" y="64200"/>
                </a:lnTo>
                <a:lnTo>
                  <a:pt x="159851" y="99713"/>
                </a:lnTo>
                <a:cubicBezTo>
                  <a:pt x="162309" y="104315"/>
                  <a:pt x="161311" y="109914"/>
                  <a:pt x="157086" y="113059"/>
                </a:cubicBezTo>
                <a:cubicBezTo>
                  <a:pt x="140648" y="125792"/>
                  <a:pt x="125976" y="140595"/>
                  <a:pt x="113225" y="157086"/>
                </a:cubicBezTo>
                <a:cubicBezTo>
                  <a:pt x="110075" y="161228"/>
                  <a:pt x="104468" y="162302"/>
                  <a:pt x="99859" y="159771"/>
                </a:cubicBezTo>
                <a:lnTo>
                  <a:pt x="64140" y="152254"/>
                </a:lnTo>
                <a:lnTo>
                  <a:pt x="53079" y="171276"/>
                </a:lnTo>
                <a:lnTo>
                  <a:pt x="77276" y="198352"/>
                </a:lnTo>
                <a:cubicBezTo>
                  <a:pt x="81731" y="201114"/>
                  <a:pt x="83344" y="206329"/>
                  <a:pt x="81500" y="211085"/>
                </a:cubicBezTo>
                <a:cubicBezTo>
                  <a:pt x="73512" y="230337"/>
                  <a:pt x="68288" y="250510"/>
                  <a:pt x="65600" y="271219"/>
                </a:cubicBezTo>
                <a:cubicBezTo>
                  <a:pt x="64985" y="276435"/>
                  <a:pt x="60607" y="280347"/>
                  <a:pt x="55383" y="280347"/>
                </a:cubicBezTo>
                <a:lnTo>
                  <a:pt x="20894" y="291622"/>
                </a:lnTo>
                <a:lnTo>
                  <a:pt x="20894" y="313559"/>
                </a:lnTo>
                <a:lnTo>
                  <a:pt x="55383" y="325448"/>
                </a:lnTo>
                <a:cubicBezTo>
                  <a:pt x="60607" y="325448"/>
                  <a:pt x="64985" y="329206"/>
                  <a:pt x="65600" y="334422"/>
                </a:cubicBezTo>
                <a:cubicBezTo>
                  <a:pt x="68288" y="354825"/>
                  <a:pt x="73742" y="375074"/>
                  <a:pt x="81731" y="394327"/>
                </a:cubicBezTo>
                <a:cubicBezTo>
                  <a:pt x="83805" y="399082"/>
                  <a:pt x="81884" y="404528"/>
                  <a:pt x="77506" y="407213"/>
                </a:cubicBezTo>
                <a:lnTo>
                  <a:pt x="53309" y="434365"/>
                </a:lnTo>
                <a:lnTo>
                  <a:pt x="64371" y="453311"/>
                </a:lnTo>
                <a:lnTo>
                  <a:pt x="100089" y="445794"/>
                </a:lnTo>
                <a:cubicBezTo>
                  <a:pt x="104698" y="443339"/>
                  <a:pt x="110306" y="444337"/>
                  <a:pt x="113455" y="448555"/>
                </a:cubicBezTo>
                <a:cubicBezTo>
                  <a:pt x="126206" y="465046"/>
                  <a:pt x="141032" y="479850"/>
                  <a:pt x="157547" y="492352"/>
                </a:cubicBezTo>
                <a:cubicBezTo>
                  <a:pt x="161695" y="495497"/>
                  <a:pt x="162770" y="501096"/>
                  <a:pt x="160235" y="505698"/>
                </a:cubicBezTo>
                <a:lnTo>
                  <a:pt x="152708" y="541135"/>
                </a:lnTo>
                <a:lnTo>
                  <a:pt x="171758" y="552257"/>
                </a:lnTo>
                <a:lnTo>
                  <a:pt x="198873" y="528019"/>
                </a:lnTo>
                <a:cubicBezTo>
                  <a:pt x="201408" y="523647"/>
                  <a:pt x="206862" y="521959"/>
                  <a:pt x="211624" y="523877"/>
                </a:cubicBezTo>
                <a:cubicBezTo>
                  <a:pt x="230905" y="531777"/>
                  <a:pt x="251107" y="536993"/>
                  <a:pt x="271847" y="539678"/>
                </a:cubicBezTo>
                <a:cubicBezTo>
                  <a:pt x="277070" y="540368"/>
                  <a:pt x="280988" y="544740"/>
                  <a:pt x="280988" y="549956"/>
                </a:cubicBezTo>
                <a:lnTo>
                  <a:pt x="292280" y="584318"/>
                </a:lnTo>
                <a:lnTo>
                  <a:pt x="314249" y="584318"/>
                </a:lnTo>
                <a:lnTo>
                  <a:pt x="325540" y="549956"/>
                </a:lnTo>
                <a:cubicBezTo>
                  <a:pt x="325694" y="544740"/>
                  <a:pt x="329458" y="540368"/>
                  <a:pt x="334681" y="539678"/>
                </a:cubicBezTo>
                <a:cubicBezTo>
                  <a:pt x="355191" y="536993"/>
                  <a:pt x="375470" y="531547"/>
                  <a:pt x="394674" y="523647"/>
                </a:cubicBezTo>
                <a:cubicBezTo>
                  <a:pt x="399513" y="521576"/>
                  <a:pt x="404890" y="523417"/>
                  <a:pt x="407655" y="527789"/>
                </a:cubicBezTo>
                <a:lnTo>
                  <a:pt x="434771" y="552027"/>
                </a:lnTo>
                <a:lnTo>
                  <a:pt x="453821" y="540982"/>
                </a:lnTo>
                <a:lnTo>
                  <a:pt x="446293" y="505468"/>
                </a:lnTo>
                <a:cubicBezTo>
                  <a:pt x="443758" y="500866"/>
                  <a:pt x="444834" y="495267"/>
                  <a:pt x="448982" y="492122"/>
                </a:cubicBezTo>
                <a:cubicBezTo>
                  <a:pt x="465497" y="479390"/>
                  <a:pt x="480168" y="464586"/>
                  <a:pt x="492843" y="448095"/>
                </a:cubicBezTo>
                <a:cubicBezTo>
                  <a:pt x="495992" y="443953"/>
                  <a:pt x="501676" y="442879"/>
                  <a:pt x="506285" y="445410"/>
                </a:cubicBezTo>
                <a:lnTo>
                  <a:pt x="541774" y="452927"/>
                </a:lnTo>
                <a:lnTo>
                  <a:pt x="552835" y="433905"/>
                </a:lnTo>
                <a:lnTo>
                  <a:pt x="528638" y="406829"/>
                </a:lnTo>
                <a:cubicBezTo>
                  <a:pt x="524183" y="404068"/>
                  <a:pt x="522570" y="398852"/>
                  <a:pt x="524414" y="394097"/>
                </a:cubicBezTo>
                <a:cubicBezTo>
                  <a:pt x="532402" y="374921"/>
                  <a:pt x="537626" y="354672"/>
                  <a:pt x="540314" y="333962"/>
                </a:cubicBezTo>
                <a:cubicBezTo>
                  <a:pt x="540929" y="328746"/>
                  <a:pt x="545307" y="324834"/>
                  <a:pt x="550531" y="324834"/>
                </a:cubicBezTo>
                <a:lnTo>
                  <a:pt x="585020" y="313559"/>
                </a:lnTo>
                <a:lnTo>
                  <a:pt x="585251" y="313559"/>
                </a:lnTo>
                <a:lnTo>
                  <a:pt x="585251" y="291469"/>
                </a:lnTo>
                <a:lnTo>
                  <a:pt x="550761" y="280194"/>
                </a:lnTo>
                <a:cubicBezTo>
                  <a:pt x="545538" y="279963"/>
                  <a:pt x="541159" y="276205"/>
                  <a:pt x="540545" y="270989"/>
                </a:cubicBezTo>
                <a:cubicBezTo>
                  <a:pt x="537779" y="250356"/>
                  <a:pt x="532402" y="230107"/>
                  <a:pt x="524414" y="210931"/>
                </a:cubicBezTo>
                <a:cubicBezTo>
                  <a:pt x="522340" y="206099"/>
                  <a:pt x="524183" y="200653"/>
                  <a:pt x="528638" y="197969"/>
                </a:cubicBezTo>
                <a:lnTo>
                  <a:pt x="552835" y="170816"/>
                </a:lnTo>
                <a:lnTo>
                  <a:pt x="541774" y="151871"/>
                </a:lnTo>
                <a:lnTo>
                  <a:pt x="506055" y="159387"/>
                </a:lnTo>
                <a:cubicBezTo>
                  <a:pt x="501446" y="161842"/>
                  <a:pt x="495839" y="160845"/>
                  <a:pt x="492689" y="156626"/>
                </a:cubicBezTo>
                <a:cubicBezTo>
                  <a:pt x="479938" y="140212"/>
                  <a:pt x="465113" y="125562"/>
                  <a:pt x="448598" y="112829"/>
                </a:cubicBezTo>
                <a:cubicBezTo>
                  <a:pt x="444373" y="109684"/>
                  <a:pt x="443374" y="104085"/>
                  <a:pt x="445832" y="99483"/>
                </a:cubicBezTo>
                <a:lnTo>
                  <a:pt x="453360" y="64046"/>
                </a:lnTo>
                <a:lnTo>
                  <a:pt x="434387" y="53001"/>
                </a:lnTo>
                <a:lnTo>
                  <a:pt x="407194" y="77163"/>
                </a:lnTo>
                <a:cubicBezTo>
                  <a:pt x="404506" y="81535"/>
                  <a:pt x="399283" y="83222"/>
                  <a:pt x="394443" y="81381"/>
                </a:cubicBezTo>
                <a:cubicBezTo>
                  <a:pt x="375240" y="73404"/>
                  <a:pt x="354960" y="68188"/>
                  <a:pt x="334297" y="65504"/>
                </a:cubicBezTo>
                <a:cubicBezTo>
                  <a:pt x="329074" y="64890"/>
                  <a:pt x="325080" y="60518"/>
                  <a:pt x="325080" y="55302"/>
                </a:cubicBezTo>
                <a:lnTo>
                  <a:pt x="313788" y="20863"/>
                </a:lnTo>
                <a:close/>
                <a:moveTo>
                  <a:pt x="284368" y="0"/>
                </a:moveTo>
                <a:lnTo>
                  <a:pt x="321546" y="0"/>
                </a:lnTo>
                <a:cubicBezTo>
                  <a:pt x="325925" y="0"/>
                  <a:pt x="330149" y="2915"/>
                  <a:pt x="331609" y="7057"/>
                </a:cubicBezTo>
                <a:lnTo>
                  <a:pt x="344360" y="45868"/>
                </a:lnTo>
                <a:cubicBezTo>
                  <a:pt x="361874" y="48783"/>
                  <a:pt x="379234" y="53385"/>
                  <a:pt x="395903" y="59674"/>
                </a:cubicBezTo>
                <a:lnTo>
                  <a:pt x="426244" y="32522"/>
                </a:lnTo>
                <a:cubicBezTo>
                  <a:pt x="429548" y="29607"/>
                  <a:pt x="434387" y="28993"/>
                  <a:pt x="438381" y="31295"/>
                </a:cubicBezTo>
                <a:lnTo>
                  <a:pt x="470336" y="50087"/>
                </a:lnTo>
                <a:cubicBezTo>
                  <a:pt x="474254" y="52311"/>
                  <a:pt x="476174" y="56913"/>
                  <a:pt x="475329" y="61285"/>
                </a:cubicBezTo>
                <a:lnTo>
                  <a:pt x="466956" y="101170"/>
                </a:lnTo>
                <a:cubicBezTo>
                  <a:pt x="480783" y="112216"/>
                  <a:pt x="493534" y="124948"/>
                  <a:pt x="504826" y="138755"/>
                </a:cubicBezTo>
                <a:lnTo>
                  <a:pt x="544693" y="130394"/>
                </a:lnTo>
                <a:cubicBezTo>
                  <a:pt x="549302" y="129550"/>
                  <a:pt x="553680" y="131391"/>
                  <a:pt x="555984" y="135380"/>
                </a:cubicBezTo>
                <a:lnTo>
                  <a:pt x="574574" y="167518"/>
                </a:lnTo>
                <a:cubicBezTo>
                  <a:pt x="576878" y="171276"/>
                  <a:pt x="576264" y="176262"/>
                  <a:pt x="573344" y="179637"/>
                </a:cubicBezTo>
                <a:lnTo>
                  <a:pt x="546152" y="209858"/>
                </a:lnTo>
                <a:cubicBezTo>
                  <a:pt x="552605" y="226579"/>
                  <a:pt x="557213" y="243837"/>
                  <a:pt x="559979" y="261402"/>
                </a:cubicBezTo>
                <a:lnTo>
                  <a:pt x="598847" y="274134"/>
                </a:lnTo>
                <a:cubicBezTo>
                  <a:pt x="602995" y="275361"/>
                  <a:pt x="605914" y="279350"/>
                  <a:pt x="606298" y="283722"/>
                </a:cubicBezTo>
                <a:lnTo>
                  <a:pt x="606298" y="320846"/>
                </a:lnTo>
                <a:cubicBezTo>
                  <a:pt x="606298" y="325448"/>
                  <a:pt x="603610" y="329437"/>
                  <a:pt x="599231" y="330894"/>
                </a:cubicBezTo>
                <a:lnTo>
                  <a:pt x="560363" y="343626"/>
                </a:lnTo>
                <a:cubicBezTo>
                  <a:pt x="557444" y="361115"/>
                  <a:pt x="552835" y="378449"/>
                  <a:pt x="546613" y="395094"/>
                </a:cubicBezTo>
                <a:lnTo>
                  <a:pt x="573729" y="425391"/>
                </a:lnTo>
                <a:cubicBezTo>
                  <a:pt x="576648" y="428689"/>
                  <a:pt x="577262" y="433522"/>
                  <a:pt x="574958" y="437510"/>
                </a:cubicBezTo>
                <a:lnTo>
                  <a:pt x="556368" y="469572"/>
                </a:lnTo>
                <a:cubicBezTo>
                  <a:pt x="554064" y="473560"/>
                  <a:pt x="549532" y="475478"/>
                  <a:pt x="545077" y="474634"/>
                </a:cubicBezTo>
                <a:lnTo>
                  <a:pt x="505210" y="466273"/>
                </a:lnTo>
                <a:cubicBezTo>
                  <a:pt x="494149" y="480003"/>
                  <a:pt x="481397" y="492736"/>
                  <a:pt x="467571" y="504011"/>
                </a:cubicBezTo>
                <a:lnTo>
                  <a:pt x="475944" y="543896"/>
                </a:lnTo>
                <a:cubicBezTo>
                  <a:pt x="476788" y="548498"/>
                  <a:pt x="474945" y="552870"/>
                  <a:pt x="470951" y="555171"/>
                </a:cubicBezTo>
                <a:lnTo>
                  <a:pt x="438765" y="573733"/>
                </a:lnTo>
                <a:cubicBezTo>
                  <a:pt x="435001" y="576035"/>
                  <a:pt x="430008" y="575344"/>
                  <a:pt x="426629" y="572429"/>
                </a:cubicBezTo>
                <a:lnTo>
                  <a:pt x="396364" y="545354"/>
                </a:lnTo>
                <a:cubicBezTo>
                  <a:pt x="379618" y="551797"/>
                  <a:pt x="362258" y="556399"/>
                  <a:pt x="344744" y="559083"/>
                </a:cubicBezTo>
                <a:lnTo>
                  <a:pt x="331993" y="597895"/>
                </a:lnTo>
                <a:cubicBezTo>
                  <a:pt x="330533" y="602113"/>
                  <a:pt x="326539" y="605028"/>
                  <a:pt x="322007" y="605028"/>
                </a:cubicBezTo>
                <a:lnTo>
                  <a:pt x="284752" y="605028"/>
                </a:lnTo>
                <a:cubicBezTo>
                  <a:pt x="280220" y="605028"/>
                  <a:pt x="276225" y="602267"/>
                  <a:pt x="274766" y="597895"/>
                </a:cubicBezTo>
                <a:lnTo>
                  <a:pt x="262015" y="559083"/>
                </a:lnTo>
                <a:cubicBezTo>
                  <a:pt x="244271" y="556169"/>
                  <a:pt x="226910" y="551567"/>
                  <a:pt x="210165" y="545354"/>
                </a:cubicBezTo>
                <a:lnTo>
                  <a:pt x="179900" y="572429"/>
                </a:lnTo>
                <a:cubicBezTo>
                  <a:pt x="176520" y="575344"/>
                  <a:pt x="171758" y="576035"/>
                  <a:pt x="167763" y="573733"/>
                </a:cubicBezTo>
                <a:lnTo>
                  <a:pt x="135578" y="555171"/>
                </a:lnTo>
                <a:cubicBezTo>
                  <a:pt x="131660" y="552870"/>
                  <a:pt x="129740" y="548268"/>
                  <a:pt x="130585" y="543896"/>
                </a:cubicBezTo>
                <a:lnTo>
                  <a:pt x="138958" y="504011"/>
                </a:lnTo>
                <a:cubicBezTo>
                  <a:pt x="125131" y="492966"/>
                  <a:pt x="112380" y="480233"/>
                  <a:pt x="101088" y="466504"/>
                </a:cubicBezTo>
                <a:lnTo>
                  <a:pt x="61221" y="474787"/>
                </a:lnTo>
                <a:cubicBezTo>
                  <a:pt x="56612" y="475631"/>
                  <a:pt x="52234" y="473790"/>
                  <a:pt x="49930" y="469802"/>
                </a:cubicBezTo>
                <a:lnTo>
                  <a:pt x="31340" y="437663"/>
                </a:lnTo>
                <a:cubicBezTo>
                  <a:pt x="29036" y="433905"/>
                  <a:pt x="29650" y="428919"/>
                  <a:pt x="32569" y="425621"/>
                </a:cubicBezTo>
                <a:lnTo>
                  <a:pt x="59762" y="395324"/>
                </a:lnTo>
                <a:cubicBezTo>
                  <a:pt x="53463" y="378679"/>
                  <a:pt x="48700" y="361345"/>
                  <a:pt x="45935" y="343780"/>
                </a:cubicBezTo>
                <a:lnTo>
                  <a:pt x="7067" y="331047"/>
                </a:lnTo>
                <a:cubicBezTo>
                  <a:pt x="2919" y="329590"/>
                  <a:pt x="0" y="325678"/>
                  <a:pt x="0" y="321076"/>
                </a:cubicBezTo>
                <a:lnTo>
                  <a:pt x="0" y="283952"/>
                </a:lnTo>
                <a:cubicBezTo>
                  <a:pt x="0" y="279350"/>
                  <a:pt x="2919" y="275361"/>
                  <a:pt x="7067" y="274134"/>
                </a:cubicBezTo>
                <a:lnTo>
                  <a:pt x="45935" y="261402"/>
                </a:lnTo>
                <a:cubicBezTo>
                  <a:pt x="48854" y="243683"/>
                  <a:pt x="53463" y="226349"/>
                  <a:pt x="59762" y="209627"/>
                </a:cubicBezTo>
                <a:lnTo>
                  <a:pt x="32569" y="179407"/>
                </a:lnTo>
                <a:cubicBezTo>
                  <a:pt x="29650" y="176032"/>
                  <a:pt x="29036" y="171276"/>
                  <a:pt x="31340" y="167288"/>
                </a:cubicBezTo>
                <a:lnTo>
                  <a:pt x="49930" y="135380"/>
                </a:lnTo>
                <a:cubicBezTo>
                  <a:pt x="52234" y="131391"/>
                  <a:pt x="56843" y="129550"/>
                  <a:pt x="61221" y="130394"/>
                </a:cubicBezTo>
                <a:lnTo>
                  <a:pt x="101088" y="138755"/>
                </a:lnTo>
                <a:cubicBezTo>
                  <a:pt x="112226" y="124948"/>
                  <a:pt x="124977" y="112216"/>
                  <a:pt x="138727" y="100940"/>
                </a:cubicBezTo>
                <a:lnTo>
                  <a:pt x="130354" y="61132"/>
                </a:lnTo>
                <a:cubicBezTo>
                  <a:pt x="129509" y="56530"/>
                  <a:pt x="131430" y="52158"/>
                  <a:pt x="135424" y="49857"/>
                </a:cubicBezTo>
                <a:lnTo>
                  <a:pt x="167533" y="31295"/>
                </a:lnTo>
                <a:cubicBezTo>
                  <a:pt x="171297" y="28993"/>
                  <a:pt x="176366" y="29607"/>
                  <a:pt x="179669" y="32522"/>
                </a:cubicBezTo>
                <a:lnTo>
                  <a:pt x="210165" y="59674"/>
                </a:lnTo>
                <a:cubicBezTo>
                  <a:pt x="226910" y="53155"/>
                  <a:pt x="244271" y="48553"/>
                  <a:pt x="261784" y="45868"/>
                </a:cubicBezTo>
                <a:lnTo>
                  <a:pt x="274305" y="7057"/>
                </a:lnTo>
                <a:cubicBezTo>
                  <a:pt x="275765" y="2915"/>
                  <a:pt x="279759" y="0"/>
                  <a:pt x="28436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solidFill>
              <a:srgbClr val="00B050"/>
            </a:solidFill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900" b="1" kern="12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+mn-cs"/>
              </a:defRPr>
            </a:lvl9pPr>
          </a:lstStyle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settings-cog_17214">
            <a:extLst>
              <a:ext uri="{FF2B5EF4-FFF2-40B4-BE49-F238E27FC236}">
                <a16:creationId xmlns:a16="http://schemas.microsoft.com/office/drawing/2014/main" xmlns="" id="{11844A37-48A2-434B-933D-54F18CDF7109}"/>
              </a:ext>
            </a:extLst>
          </p:cNvPr>
          <p:cNvSpPr>
            <a:spLocks noChangeAspect="1"/>
          </p:cNvSpPr>
          <p:nvPr/>
        </p:nvSpPr>
        <p:spPr bwMode="auto">
          <a:xfrm rot="20926060">
            <a:off x="1498925" y="3533542"/>
            <a:ext cx="724781" cy="723683"/>
          </a:xfrm>
          <a:custGeom>
            <a:avLst/>
            <a:gdLst>
              <a:gd name="T0" fmla="*/ 277 w 6533"/>
              <a:gd name="T1" fmla="*/ 3760 h 6533"/>
              <a:gd name="T2" fmla="*/ 705 w 6533"/>
              <a:gd name="T3" fmla="*/ 3762 h 6533"/>
              <a:gd name="T4" fmla="*/ 1088 w 6533"/>
              <a:gd name="T5" fmla="*/ 4702 h 6533"/>
              <a:gd name="T6" fmla="*/ 784 w 6533"/>
              <a:gd name="T7" fmla="*/ 5004 h 6533"/>
              <a:gd name="T8" fmla="*/ 781 w 6533"/>
              <a:gd name="T9" fmla="*/ 5396 h 6533"/>
              <a:gd name="T10" fmla="*/ 1109 w 6533"/>
              <a:gd name="T11" fmla="*/ 5728 h 6533"/>
              <a:gd name="T12" fmla="*/ 1501 w 6533"/>
              <a:gd name="T13" fmla="*/ 5730 h 6533"/>
              <a:gd name="T14" fmla="*/ 1805 w 6533"/>
              <a:gd name="T15" fmla="*/ 5429 h 6533"/>
              <a:gd name="T16" fmla="*/ 2741 w 6533"/>
              <a:gd name="T17" fmla="*/ 5822 h 6533"/>
              <a:gd name="T18" fmla="*/ 2738 w 6533"/>
              <a:gd name="T19" fmla="*/ 6250 h 6533"/>
              <a:gd name="T20" fmla="*/ 3014 w 6533"/>
              <a:gd name="T21" fmla="*/ 6529 h 6533"/>
              <a:gd name="T22" fmla="*/ 3481 w 6533"/>
              <a:gd name="T23" fmla="*/ 6532 h 6533"/>
              <a:gd name="T24" fmla="*/ 3760 w 6533"/>
              <a:gd name="T25" fmla="*/ 6256 h 6533"/>
              <a:gd name="T26" fmla="*/ 3762 w 6533"/>
              <a:gd name="T27" fmla="*/ 5828 h 6533"/>
              <a:gd name="T28" fmla="*/ 4702 w 6533"/>
              <a:gd name="T29" fmla="*/ 5445 h 6533"/>
              <a:gd name="T30" fmla="*/ 5004 w 6533"/>
              <a:gd name="T31" fmla="*/ 5749 h 6533"/>
              <a:gd name="T32" fmla="*/ 5396 w 6533"/>
              <a:gd name="T33" fmla="*/ 5752 h 6533"/>
              <a:gd name="T34" fmla="*/ 5728 w 6533"/>
              <a:gd name="T35" fmla="*/ 5424 h 6533"/>
              <a:gd name="T36" fmla="*/ 5730 w 6533"/>
              <a:gd name="T37" fmla="*/ 5032 h 6533"/>
              <a:gd name="T38" fmla="*/ 5429 w 6533"/>
              <a:gd name="T39" fmla="*/ 4728 h 6533"/>
              <a:gd name="T40" fmla="*/ 5822 w 6533"/>
              <a:gd name="T41" fmla="*/ 3792 h 6533"/>
              <a:gd name="T42" fmla="*/ 6250 w 6533"/>
              <a:gd name="T43" fmla="*/ 3794 h 6533"/>
              <a:gd name="T44" fmla="*/ 6529 w 6533"/>
              <a:gd name="T45" fmla="*/ 3518 h 6533"/>
              <a:gd name="T46" fmla="*/ 6532 w 6533"/>
              <a:gd name="T47" fmla="*/ 3052 h 6533"/>
              <a:gd name="T48" fmla="*/ 6256 w 6533"/>
              <a:gd name="T49" fmla="*/ 2773 h 6533"/>
              <a:gd name="T50" fmla="*/ 5828 w 6533"/>
              <a:gd name="T51" fmla="*/ 2770 h 6533"/>
              <a:gd name="T52" fmla="*/ 5445 w 6533"/>
              <a:gd name="T53" fmla="*/ 1830 h 6533"/>
              <a:gd name="T54" fmla="*/ 5749 w 6533"/>
              <a:gd name="T55" fmla="*/ 1529 h 6533"/>
              <a:gd name="T56" fmla="*/ 5752 w 6533"/>
              <a:gd name="T57" fmla="*/ 1137 h 6533"/>
              <a:gd name="T58" fmla="*/ 5424 w 6533"/>
              <a:gd name="T59" fmla="*/ 805 h 6533"/>
              <a:gd name="T60" fmla="*/ 5032 w 6533"/>
              <a:gd name="T61" fmla="*/ 802 h 6533"/>
              <a:gd name="T62" fmla="*/ 4728 w 6533"/>
              <a:gd name="T63" fmla="*/ 1104 h 6533"/>
              <a:gd name="T64" fmla="*/ 3792 w 6533"/>
              <a:gd name="T65" fmla="*/ 710 h 6533"/>
              <a:gd name="T66" fmla="*/ 3794 w 6533"/>
              <a:gd name="T67" fmla="*/ 282 h 6533"/>
              <a:gd name="T68" fmla="*/ 3518 w 6533"/>
              <a:gd name="T69" fmla="*/ 4 h 6533"/>
              <a:gd name="T70" fmla="*/ 3052 w 6533"/>
              <a:gd name="T71" fmla="*/ 1 h 6533"/>
              <a:gd name="T72" fmla="*/ 2773 w 6533"/>
              <a:gd name="T73" fmla="*/ 277 h 6533"/>
              <a:gd name="T74" fmla="*/ 2769 w 6533"/>
              <a:gd name="T75" fmla="*/ 705 h 6533"/>
              <a:gd name="T76" fmla="*/ 1829 w 6533"/>
              <a:gd name="T77" fmla="*/ 1088 h 6533"/>
              <a:gd name="T78" fmla="*/ 1528 w 6533"/>
              <a:gd name="T79" fmla="*/ 784 h 6533"/>
              <a:gd name="T80" fmla="*/ 1136 w 6533"/>
              <a:gd name="T81" fmla="*/ 781 h 6533"/>
              <a:gd name="T82" fmla="*/ 805 w 6533"/>
              <a:gd name="T83" fmla="*/ 1109 h 6533"/>
              <a:gd name="T84" fmla="*/ 802 w 6533"/>
              <a:gd name="T85" fmla="*/ 1501 h 6533"/>
              <a:gd name="T86" fmla="*/ 1104 w 6533"/>
              <a:gd name="T87" fmla="*/ 1805 h 6533"/>
              <a:gd name="T88" fmla="*/ 710 w 6533"/>
              <a:gd name="T89" fmla="*/ 2741 h 6533"/>
              <a:gd name="T90" fmla="*/ 282 w 6533"/>
              <a:gd name="T91" fmla="*/ 2738 h 6533"/>
              <a:gd name="T92" fmla="*/ 4 w 6533"/>
              <a:gd name="T93" fmla="*/ 3014 h 6533"/>
              <a:gd name="T94" fmla="*/ 1 w 6533"/>
              <a:gd name="T95" fmla="*/ 3481 h 6533"/>
              <a:gd name="T96" fmla="*/ 277 w 6533"/>
              <a:gd name="T97" fmla="*/ 3760 h 6533"/>
              <a:gd name="T98" fmla="*/ 2392 w 6533"/>
              <a:gd name="T99" fmla="*/ 2382 h 6533"/>
              <a:gd name="T100" fmla="*/ 4148 w 6533"/>
              <a:gd name="T101" fmla="*/ 2392 h 6533"/>
              <a:gd name="T102" fmla="*/ 4138 w 6533"/>
              <a:gd name="T103" fmla="*/ 4148 h 6533"/>
              <a:gd name="T104" fmla="*/ 2382 w 6533"/>
              <a:gd name="T105" fmla="*/ 4138 h 6533"/>
              <a:gd name="T106" fmla="*/ 2392 w 6533"/>
              <a:gd name="T107" fmla="*/ 2382 h 6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533" h="6533">
                <a:moveTo>
                  <a:pt x="277" y="3760"/>
                </a:moveTo>
                <a:lnTo>
                  <a:pt x="705" y="3762"/>
                </a:lnTo>
                <a:cubicBezTo>
                  <a:pt x="769" y="4092"/>
                  <a:pt x="896" y="4412"/>
                  <a:pt x="1088" y="4702"/>
                </a:cubicBezTo>
                <a:lnTo>
                  <a:pt x="784" y="5004"/>
                </a:lnTo>
                <a:cubicBezTo>
                  <a:pt x="674" y="5112"/>
                  <a:pt x="674" y="5286"/>
                  <a:pt x="781" y="5396"/>
                </a:cubicBezTo>
                <a:lnTo>
                  <a:pt x="1109" y="5728"/>
                </a:lnTo>
                <a:cubicBezTo>
                  <a:pt x="1217" y="5837"/>
                  <a:pt x="1392" y="5837"/>
                  <a:pt x="1501" y="5730"/>
                </a:cubicBezTo>
                <a:lnTo>
                  <a:pt x="1805" y="5429"/>
                </a:lnTo>
                <a:cubicBezTo>
                  <a:pt x="2093" y="5624"/>
                  <a:pt x="2412" y="5756"/>
                  <a:pt x="2741" y="5822"/>
                </a:cubicBezTo>
                <a:lnTo>
                  <a:pt x="2738" y="6250"/>
                </a:lnTo>
                <a:cubicBezTo>
                  <a:pt x="2737" y="6404"/>
                  <a:pt x="2861" y="6528"/>
                  <a:pt x="3014" y="6529"/>
                </a:cubicBezTo>
                <a:lnTo>
                  <a:pt x="3481" y="6532"/>
                </a:lnTo>
                <a:cubicBezTo>
                  <a:pt x="3634" y="6533"/>
                  <a:pt x="3758" y="6409"/>
                  <a:pt x="3760" y="6256"/>
                </a:cubicBezTo>
                <a:lnTo>
                  <a:pt x="3762" y="5828"/>
                </a:lnTo>
                <a:cubicBezTo>
                  <a:pt x="4092" y="5764"/>
                  <a:pt x="4412" y="5637"/>
                  <a:pt x="4702" y="5445"/>
                </a:cubicBezTo>
                <a:lnTo>
                  <a:pt x="5004" y="5749"/>
                </a:lnTo>
                <a:cubicBezTo>
                  <a:pt x="5112" y="5858"/>
                  <a:pt x="5286" y="5858"/>
                  <a:pt x="5396" y="5752"/>
                </a:cubicBezTo>
                <a:lnTo>
                  <a:pt x="5728" y="5424"/>
                </a:lnTo>
                <a:cubicBezTo>
                  <a:pt x="5837" y="5316"/>
                  <a:pt x="5837" y="5141"/>
                  <a:pt x="5730" y="5032"/>
                </a:cubicBezTo>
                <a:lnTo>
                  <a:pt x="5429" y="4728"/>
                </a:lnTo>
                <a:cubicBezTo>
                  <a:pt x="5624" y="4440"/>
                  <a:pt x="5756" y="4121"/>
                  <a:pt x="5822" y="3792"/>
                </a:cubicBezTo>
                <a:lnTo>
                  <a:pt x="6250" y="3794"/>
                </a:lnTo>
                <a:cubicBezTo>
                  <a:pt x="6404" y="3796"/>
                  <a:pt x="6528" y="3672"/>
                  <a:pt x="6529" y="3518"/>
                </a:cubicBezTo>
                <a:lnTo>
                  <a:pt x="6532" y="3052"/>
                </a:lnTo>
                <a:cubicBezTo>
                  <a:pt x="6533" y="2898"/>
                  <a:pt x="6409" y="2774"/>
                  <a:pt x="6256" y="2773"/>
                </a:cubicBezTo>
                <a:lnTo>
                  <a:pt x="5828" y="2770"/>
                </a:lnTo>
                <a:cubicBezTo>
                  <a:pt x="5764" y="2441"/>
                  <a:pt x="5637" y="2121"/>
                  <a:pt x="5445" y="1830"/>
                </a:cubicBezTo>
                <a:lnTo>
                  <a:pt x="5749" y="1529"/>
                </a:lnTo>
                <a:cubicBezTo>
                  <a:pt x="5858" y="1421"/>
                  <a:pt x="5858" y="1246"/>
                  <a:pt x="5752" y="1137"/>
                </a:cubicBezTo>
                <a:lnTo>
                  <a:pt x="5424" y="805"/>
                </a:lnTo>
                <a:cubicBezTo>
                  <a:pt x="5316" y="696"/>
                  <a:pt x="5141" y="696"/>
                  <a:pt x="5032" y="802"/>
                </a:cubicBezTo>
                <a:lnTo>
                  <a:pt x="4728" y="1104"/>
                </a:lnTo>
                <a:cubicBezTo>
                  <a:pt x="4440" y="909"/>
                  <a:pt x="4121" y="777"/>
                  <a:pt x="3792" y="710"/>
                </a:cubicBezTo>
                <a:lnTo>
                  <a:pt x="3794" y="282"/>
                </a:lnTo>
                <a:cubicBezTo>
                  <a:pt x="3796" y="129"/>
                  <a:pt x="3672" y="5"/>
                  <a:pt x="3518" y="4"/>
                </a:cubicBezTo>
                <a:lnTo>
                  <a:pt x="3052" y="1"/>
                </a:lnTo>
                <a:cubicBezTo>
                  <a:pt x="2898" y="0"/>
                  <a:pt x="2774" y="124"/>
                  <a:pt x="2773" y="277"/>
                </a:cubicBezTo>
                <a:lnTo>
                  <a:pt x="2769" y="705"/>
                </a:lnTo>
                <a:cubicBezTo>
                  <a:pt x="2438" y="769"/>
                  <a:pt x="2118" y="896"/>
                  <a:pt x="1829" y="1088"/>
                </a:cubicBezTo>
                <a:lnTo>
                  <a:pt x="1528" y="784"/>
                </a:lnTo>
                <a:cubicBezTo>
                  <a:pt x="1420" y="674"/>
                  <a:pt x="1245" y="674"/>
                  <a:pt x="1136" y="781"/>
                </a:cubicBezTo>
                <a:lnTo>
                  <a:pt x="805" y="1109"/>
                </a:lnTo>
                <a:cubicBezTo>
                  <a:pt x="696" y="1217"/>
                  <a:pt x="696" y="1392"/>
                  <a:pt x="802" y="1501"/>
                </a:cubicBezTo>
                <a:lnTo>
                  <a:pt x="1104" y="1805"/>
                </a:lnTo>
                <a:cubicBezTo>
                  <a:pt x="909" y="2093"/>
                  <a:pt x="777" y="2412"/>
                  <a:pt x="710" y="2741"/>
                </a:cubicBezTo>
                <a:lnTo>
                  <a:pt x="282" y="2738"/>
                </a:lnTo>
                <a:cubicBezTo>
                  <a:pt x="129" y="2737"/>
                  <a:pt x="5" y="2861"/>
                  <a:pt x="4" y="3014"/>
                </a:cubicBezTo>
                <a:lnTo>
                  <a:pt x="1" y="3481"/>
                </a:lnTo>
                <a:cubicBezTo>
                  <a:pt x="0" y="3633"/>
                  <a:pt x="124" y="3758"/>
                  <a:pt x="277" y="3760"/>
                </a:cubicBezTo>
                <a:close/>
                <a:moveTo>
                  <a:pt x="2392" y="2382"/>
                </a:moveTo>
                <a:cubicBezTo>
                  <a:pt x="2880" y="1900"/>
                  <a:pt x="3665" y="1904"/>
                  <a:pt x="4148" y="2392"/>
                </a:cubicBezTo>
                <a:cubicBezTo>
                  <a:pt x="4630" y="2880"/>
                  <a:pt x="4626" y="3665"/>
                  <a:pt x="4138" y="4148"/>
                </a:cubicBezTo>
                <a:cubicBezTo>
                  <a:pt x="3650" y="4630"/>
                  <a:pt x="2865" y="4626"/>
                  <a:pt x="2382" y="4138"/>
                </a:cubicBezTo>
                <a:cubicBezTo>
                  <a:pt x="1900" y="3650"/>
                  <a:pt x="1904" y="2865"/>
                  <a:pt x="2392" y="2382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/>
          <a:lstStyle/>
          <a:p>
            <a:endParaRPr lang="en-US" sz="1600">
              <a:solidFill>
                <a:srgbClr val="7030A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381A9F-8123-41D6-AAF6-C01D99461B0F}"/>
              </a:ext>
            </a:extLst>
          </p:cNvPr>
          <p:cNvSpPr txBox="1"/>
          <p:nvPr/>
        </p:nvSpPr>
        <p:spPr>
          <a:xfrm>
            <a:off x="1303450" y="4242611"/>
            <a:ext cx="121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操作数据</a:t>
            </a:r>
            <a:endParaRPr lang="en-US" sz="1600" b="1" dirty="0">
              <a:solidFill>
                <a:schemeClr val="tx1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532F219-B8DD-4851-9253-D684EC31A944}"/>
              </a:ext>
            </a:extLst>
          </p:cNvPr>
          <p:cNvSpPr/>
          <p:nvPr/>
        </p:nvSpPr>
        <p:spPr>
          <a:xfrm>
            <a:off x="2770535" y="3868621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软</a:t>
            </a:r>
            <a:r>
              <a:rPr lang="zh-CN" altLang="en-US" sz="16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件</a:t>
            </a:r>
            <a:r>
              <a:rPr lang="zh-CN" altLang="en-US" sz="1600" b="1" dirty="0" smtClean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rPr>
              <a:t>测试自动化</a:t>
            </a:r>
            <a:endParaRPr lang="en-US" sz="1600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29" name="Arrow: Left-Right 21">
            <a:extLst>
              <a:ext uri="{FF2B5EF4-FFF2-40B4-BE49-F238E27FC236}">
                <a16:creationId xmlns:a16="http://schemas.microsoft.com/office/drawing/2014/main" xmlns="" id="{BCF01BC4-FDB9-40C2-A774-F9EFD344453A}"/>
              </a:ext>
            </a:extLst>
          </p:cNvPr>
          <p:cNvSpPr/>
          <p:nvPr/>
        </p:nvSpPr>
        <p:spPr>
          <a:xfrm>
            <a:off x="4792175" y="3868621"/>
            <a:ext cx="682051" cy="313041"/>
          </a:xfrm>
          <a:prstGeom prst="leftRightArrow">
            <a:avLst>
              <a:gd name="adj1" fmla="val 42715"/>
              <a:gd name="adj2" fmla="val 50000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B7CBD52-661B-4AB6-8904-214333DC8A00}"/>
              </a:ext>
            </a:extLst>
          </p:cNvPr>
          <p:cNvSpPr txBox="1"/>
          <p:nvPr/>
        </p:nvSpPr>
        <p:spPr>
          <a:xfrm>
            <a:off x="5603817" y="3703069"/>
            <a:ext cx="1913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Classification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76939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C44F0-9434-46DD-82C6-657CE26155FB}" type="slidenum">
              <a:rPr lang="en-US" altLang="zh-CN" smtClean="0">
                <a:latin typeface="High Tower Text" panose="02040502050506030303" pitchFamily="18" charset="0"/>
              </a:rPr>
              <a:pPr>
                <a:defRPr/>
              </a:pPr>
              <a:t>8</a:t>
            </a:fld>
            <a:endParaRPr lang="en-US" altLang="zh-CN">
              <a:latin typeface="High Tower Text" panose="02040502050506030303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2317" y="3559859"/>
            <a:ext cx="8068765" cy="2583869"/>
            <a:chOff x="719048" y="1702007"/>
            <a:chExt cx="8068765" cy="2583869"/>
          </a:xfrm>
        </p:grpSpPr>
        <p:sp>
          <p:nvSpPr>
            <p:cNvPr id="7" name="Preprocessing"/>
            <p:cNvSpPr txBox="1"/>
            <p:nvPr/>
          </p:nvSpPr>
          <p:spPr>
            <a:xfrm>
              <a:off x="2150711" y="1907354"/>
              <a:ext cx="1117560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Preprocessing</a:t>
              </a:r>
            </a:p>
          </p:txBody>
        </p:sp>
        <p:sp>
          <p:nvSpPr>
            <p:cNvPr id="8" name="Dimensionality…"/>
            <p:cNvSpPr txBox="1"/>
            <p:nvPr/>
          </p:nvSpPr>
          <p:spPr>
            <a:xfrm>
              <a:off x="3551676" y="1709546"/>
              <a:ext cx="1271448" cy="4893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/>
            <a:p>
              <a:pPr eaLnBrk="1" hangingPunct="1">
                <a:defRPr sz="2200"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Topic Detection</a:t>
              </a:r>
            </a:p>
            <a:p>
              <a:pPr eaLnBrk="1" hangingPunct="1">
                <a:defRPr sz="2200"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Model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Model Learning"/>
            <p:cNvSpPr txBox="1"/>
            <p:nvPr/>
          </p:nvSpPr>
          <p:spPr>
            <a:xfrm>
              <a:off x="5028582" y="1702007"/>
              <a:ext cx="1141605" cy="4893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Topic </a:t>
              </a:r>
            </a:p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Interpretation</a:t>
              </a:r>
            </a:p>
          </p:txBody>
        </p:sp>
        <p:sp>
          <p:nvSpPr>
            <p:cNvPr id="10" name="Model…"/>
            <p:cNvSpPr txBox="1"/>
            <p:nvPr/>
          </p:nvSpPr>
          <p:spPr>
            <a:xfrm>
              <a:off x="6474309" y="1708452"/>
              <a:ext cx="1390071" cy="4893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/>
            <a:p>
              <a:pPr eaLnBrk="1" hangingPunct="1">
                <a:defRPr sz="2200"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Review </a:t>
              </a:r>
            </a:p>
            <a:p>
              <a:pPr eaLnBrk="1" hangingPunct="1">
                <a:defRPr sz="2200"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Recommendation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" name="Group"/>
            <p:cNvGrpSpPr/>
            <p:nvPr/>
          </p:nvGrpSpPr>
          <p:grpSpPr>
            <a:xfrm>
              <a:off x="3793519" y="3066821"/>
              <a:ext cx="404078" cy="1139308"/>
              <a:chOff x="0" y="0"/>
              <a:chExt cx="643841" cy="2035762"/>
            </a:xfrm>
          </p:grpSpPr>
          <p:sp>
            <p:nvSpPr>
              <p:cNvPr id="12" name="Line"/>
              <p:cNvSpPr/>
              <p:nvPr/>
            </p:nvSpPr>
            <p:spPr>
              <a:xfrm flipH="1" flipV="1">
                <a:off x="0" y="0"/>
                <a:ext cx="413227" cy="13882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3" name="Line"/>
              <p:cNvSpPr/>
              <p:nvPr/>
            </p:nvSpPr>
            <p:spPr>
              <a:xfrm flipV="1">
                <a:off x="643841" y="1056635"/>
                <a:ext cx="1" cy="979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4" name="Line"/>
              <p:cNvSpPr/>
              <p:nvPr/>
            </p:nvSpPr>
            <p:spPr>
              <a:xfrm>
                <a:off x="428127" y="1386600"/>
                <a:ext cx="2028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5" name="Sensors"/>
            <p:cNvSpPr txBox="1"/>
            <p:nvPr/>
          </p:nvSpPr>
          <p:spPr>
            <a:xfrm>
              <a:off x="2529593" y="3328312"/>
              <a:ext cx="1215343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Lemmatization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Cameras"/>
            <p:cNvSpPr txBox="1"/>
            <p:nvPr/>
          </p:nvSpPr>
          <p:spPr>
            <a:xfrm>
              <a:off x="2531044" y="3520957"/>
              <a:ext cx="1149620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Noise filtering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7" name="Group"/>
            <p:cNvGrpSpPr/>
            <p:nvPr/>
          </p:nvGrpSpPr>
          <p:grpSpPr>
            <a:xfrm>
              <a:off x="2288607" y="3093528"/>
              <a:ext cx="237185" cy="665712"/>
              <a:chOff x="0" y="0"/>
              <a:chExt cx="377920" cy="1060719"/>
            </a:xfrm>
          </p:grpSpPr>
          <p:sp>
            <p:nvSpPr>
              <p:cNvPr id="18" name="Line"/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9" name="Line"/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0" name="Line"/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1" name="Noise filtering"/>
            <p:cNvSpPr txBox="1"/>
            <p:nvPr/>
          </p:nvSpPr>
          <p:spPr>
            <a:xfrm>
              <a:off x="4204799" y="3692459"/>
              <a:ext cx="827481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Clustering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" name="Feature extraction"/>
            <p:cNvSpPr txBox="1"/>
            <p:nvPr/>
          </p:nvSpPr>
          <p:spPr>
            <a:xfrm>
              <a:off x="4195891" y="3899322"/>
              <a:ext cx="1237785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Topic modeling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3" name="Group"/>
            <p:cNvGrpSpPr/>
            <p:nvPr/>
          </p:nvGrpSpPr>
          <p:grpSpPr>
            <a:xfrm>
              <a:off x="5314175" y="3067680"/>
              <a:ext cx="404079" cy="1138449"/>
              <a:chOff x="0" y="0"/>
              <a:chExt cx="643841" cy="2035762"/>
            </a:xfrm>
          </p:grpSpPr>
          <p:sp>
            <p:nvSpPr>
              <p:cNvPr id="24" name="Line"/>
              <p:cNvSpPr/>
              <p:nvPr/>
            </p:nvSpPr>
            <p:spPr>
              <a:xfrm flipH="1" flipV="1">
                <a:off x="0" y="0"/>
                <a:ext cx="413227" cy="13882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5" name="Line"/>
              <p:cNvSpPr/>
              <p:nvPr/>
            </p:nvSpPr>
            <p:spPr>
              <a:xfrm flipV="1">
                <a:off x="643841" y="1056635"/>
                <a:ext cx="1" cy="979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>
                <a:off x="428127" y="1386600"/>
                <a:ext cx="2028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27" name="Classification"/>
            <p:cNvSpPr txBox="1"/>
            <p:nvPr/>
          </p:nvSpPr>
          <p:spPr>
            <a:xfrm>
              <a:off x="5710167" y="4008995"/>
              <a:ext cx="1885398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Similarity measurement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Regression"/>
            <p:cNvSpPr txBox="1"/>
            <p:nvPr/>
          </p:nvSpPr>
          <p:spPr>
            <a:xfrm>
              <a:off x="5700816" y="3812917"/>
              <a:ext cx="1887002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User sentiment analysis 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" name="Clustering"/>
            <p:cNvSpPr txBox="1"/>
            <p:nvPr/>
          </p:nvSpPr>
          <p:spPr>
            <a:xfrm>
              <a:off x="5726342" y="3620800"/>
              <a:ext cx="1394879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Phrase extraction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30" name="Group"/>
            <p:cNvGrpSpPr/>
            <p:nvPr/>
          </p:nvGrpSpPr>
          <p:grpSpPr>
            <a:xfrm>
              <a:off x="6866549" y="3077506"/>
              <a:ext cx="237185" cy="308990"/>
              <a:chOff x="0" y="0"/>
              <a:chExt cx="377920" cy="492331"/>
            </a:xfrm>
          </p:grpSpPr>
          <p:sp>
            <p:nvSpPr>
              <p:cNvPr id="31" name="Line"/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2" name="Line"/>
              <p:cNvSpPr/>
              <p:nvPr/>
            </p:nvSpPr>
            <p:spPr>
              <a:xfrm flipV="1">
                <a:off x="377920" y="208220"/>
                <a:ext cx="1" cy="28411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3" name="Line"/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2510" b="1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34" name="Cross-validation"/>
            <p:cNvSpPr txBox="1"/>
            <p:nvPr/>
          </p:nvSpPr>
          <p:spPr>
            <a:xfrm>
              <a:off x="7109202" y="3145699"/>
              <a:ext cx="1678611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Information retrieval</a:t>
              </a:r>
            </a:p>
          </p:txBody>
        </p:sp>
        <p:pic>
          <p:nvPicPr>
            <p:cNvPr id="35" name="Picture 2" descr="âuser reviewâçå¾çæç´¢ç»æ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78" y="2141072"/>
              <a:ext cx="1001914" cy="100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/>
            <p:cNvSpPr/>
            <p:nvPr/>
          </p:nvSpPr>
          <p:spPr>
            <a:xfrm>
              <a:off x="2184633" y="2204264"/>
              <a:ext cx="924303" cy="8732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270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42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77871" y="2193579"/>
              <a:ext cx="924303" cy="8732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270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42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067094" y="2198921"/>
              <a:ext cx="924303" cy="8732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270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42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522419" y="2207850"/>
              <a:ext cx="924303" cy="87324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3270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42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" name="Model…"/>
            <p:cNvSpPr txBox="1"/>
            <p:nvPr/>
          </p:nvSpPr>
          <p:spPr>
            <a:xfrm>
              <a:off x="7899731" y="2394701"/>
              <a:ext cx="792150" cy="4893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/>
            <a:p>
              <a:pPr eaLnBrk="1" hangingPunct="1">
                <a:defRPr sz="2200"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Detecting</a:t>
              </a:r>
            </a:p>
            <a:p>
              <a:pPr eaLnBrk="1" hangingPunct="1">
                <a:defRPr sz="2200"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Issues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Preprocessing"/>
            <p:cNvSpPr txBox="1"/>
            <p:nvPr/>
          </p:nvSpPr>
          <p:spPr>
            <a:xfrm>
              <a:off x="719048" y="3116583"/>
              <a:ext cx="1080691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User Reviews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42" name="Straight Arrow Connector 41"/>
            <p:cNvCxnSpPr>
              <a:stCxn id="35" idx="3"/>
              <a:endCxn id="36" idx="1"/>
            </p:cNvCxnSpPr>
            <p:nvPr/>
          </p:nvCxnSpPr>
          <p:spPr>
            <a:xfrm flipV="1">
              <a:off x="1741892" y="2640885"/>
              <a:ext cx="442741" cy="1144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3"/>
              <a:endCxn id="37" idx="1"/>
            </p:cNvCxnSpPr>
            <p:nvPr/>
          </p:nvCxnSpPr>
          <p:spPr>
            <a:xfrm flipV="1">
              <a:off x="3108936" y="2630200"/>
              <a:ext cx="468935" cy="10685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3"/>
              <a:endCxn id="38" idx="1"/>
            </p:cNvCxnSpPr>
            <p:nvPr/>
          </p:nvCxnSpPr>
          <p:spPr>
            <a:xfrm>
              <a:off x="4502174" y="2630200"/>
              <a:ext cx="564920" cy="534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8" idx="3"/>
              <a:endCxn id="39" idx="1"/>
            </p:cNvCxnSpPr>
            <p:nvPr/>
          </p:nvCxnSpPr>
          <p:spPr>
            <a:xfrm>
              <a:off x="5991397" y="2635542"/>
              <a:ext cx="531022" cy="8929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9" idx="3"/>
              <a:endCxn id="40" idx="1"/>
            </p:cNvCxnSpPr>
            <p:nvPr/>
          </p:nvCxnSpPr>
          <p:spPr>
            <a:xfrm flipV="1">
              <a:off x="7446722" y="2639389"/>
              <a:ext cx="453009" cy="5082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" descr="âprocessâçå¾çæç´¢ç»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851" y="2254360"/>
              <a:ext cx="813865" cy="78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Sensors"/>
            <p:cNvSpPr txBox="1"/>
            <p:nvPr/>
          </p:nvSpPr>
          <p:spPr>
            <a:xfrm>
              <a:off x="2529108" y="3140382"/>
              <a:ext cx="867492" cy="27688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2" tIns="31882" rIns="31882" bIns="31882" anchor="ctr">
              <a:spAutoFit/>
            </a:bodyPr>
            <a:lstStyle>
              <a:lvl1pPr>
                <a:defRPr sz="2200"/>
              </a:lvl1pPr>
            </a:lstStyle>
            <a:p>
              <a:pPr eaLnBrk="1" hangingPunct="1">
                <a:defRPr/>
              </a:pPr>
              <a:r>
                <a:rPr lang="en-US" sz="1381" b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Lowercase</a:t>
              </a:r>
              <a:endParaRPr sz="1381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9" name="Picture 6" descr="ç¸å³å¾ç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61" t="21521" r="17479" b="15301"/>
            <a:stretch/>
          </p:blipFill>
          <p:spPr bwMode="auto">
            <a:xfrm>
              <a:off x="3584234" y="2204264"/>
              <a:ext cx="916688" cy="84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611" y="2233948"/>
              <a:ext cx="810177" cy="834181"/>
            </a:xfrm>
            <a:prstGeom prst="rect">
              <a:avLst/>
            </a:prstGeom>
          </p:spPr>
        </p:pic>
        <p:pic>
          <p:nvPicPr>
            <p:cNvPr id="51" name="Picture 8" descr="ârecommendationâçå¾çæç´¢ç»æ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973" y="2227680"/>
              <a:ext cx="836558" cy="836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/>
          <p:cNvGrpSpPr/>
          <p:nvPr/>
        </p:nvGrpSpPr>
        <p:grpSpPr>
          <a:xfrm>
            <a:off x="1304605" y="1396978"/>
            <a:ext cx="5859557" cy="2068151"/>
            <a:chOff x="713918" y="2521548"/>
            <a:chExt cx="8034772" cy="3276004"/>
          </a:xfrm>
        </p:grpSpPr>
        <p:pic>
          <p:nvPicPr>
            <p:cNvPr id="55" name="Shape 1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3918" y="2755290"/>
              <a:ext cx="3038778" cy="3042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Shape 11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92622" y="4330194"/>
              <a:ext cx="3774186" cy="12961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Shape 119"/>
            <p:cNvPicPr preferRelativeResize="0"/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/>
            <a:stretch/>
          </p:blipFill>
          <p:spPr>
            <a:xfrm>
              <a:off x="7928855" y="4685642"/>
              <a:ext cx="730819" cy="7214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直接箭头连接符 2"/>
            <p:cNvCxnSpPr/>
            <p:nvPr/>
          </p:nvCxnSpPr>
          <p:spPr>
            <a:xfrm flipV="1">
              <a:off x="3664914" y="5183077"/>
              <a:ext cx="666904" cy="1316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8"/>
            <p:cNvCxnSpPr/>
            <p:nvPr/>
          </p:nvCxnSpPr>
          <p:spPr>
            <a:xfrm>
              <a:off x="3569820" y="4014064"/>
              <a:ext cx="762492" cy="92329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Image result for google play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4828" y="2946563"/>
              <a:ext cx="888018" cy="843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Image result for app stor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329" y="2966503"/>
              <a:ext cx="823125" cy="82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Related imag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2937" y="2994799"/>
              <a:ext cx="741624" cy="74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9"/>
            <p:cNvSpPr txBox="1"/>
            <p:nvPr/>
          </p:nvSpPr>
          <p:spPr>
            <a:xfrm>
              <a:off x="5468131" y="2523834"/>
              <a:ext cx="1709524" cy="4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2,200,000</a:t>
              </a:r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apps</a:t>
              </a:r>
            </a:p>
          </p:txBody>
        </p:sp>
        <p:sp>
          <p:nvSpPr>
            <p:cNvPr id="64" name="TextBox 14"/>
            <p:cNvSpPr txBox="1"/>
            <p:nvPr/>
          </p:nvSpPr>
          <p:spPr>
            <a:xfrm>
              <a:off x="3782166" y="2521548"/>
              <a:ext cx="1793343" cy="4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2,800,000</a:t>
              </a:r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apps</a:t>
              </a:r>
            </a:p>
          </p:txBody>
        </p:sp>
        <p:sp>
          <p:nvSpPr>
            <p:cNvPr id="65" name="TextBox 15"/>
            <p:cNvSpPr txBox="1"/>
            <p:nvPr/>
          </p:nvSpPr>
          <p:spPr>
            <a:xfrm>
              <a:off x="7167540" y="2521548"/>
              <a:ext cx="1581150" cy="4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669,000</a:t>
              </a:r>
              <a:r>
                <a:rPr lang="en-US" sz="12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apps</a:t>
              </a:r>
            </a:p>
          </p:txBody>
        </p:sp>
        <p:sp>
          <p:nvSpPr>
            <p:cNvPr id="66" name="文本框 13"/>
            <p:cNvSpPr txBox="1"/>
            <p:nvPr/>
          </p:nvSpPr>
          <p:spPr>
            <a:xfrm>
              <a:off x="5251851" y="3978655"/>
              <a:ext cx="1455725" cy="4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Changelog</a:t>
              </a:r>
              <a:endParaRPr lang="zh-CN" altLang="en-US" sz="12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76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代码分析自动化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9A90C0-D5C0-4ABA-84AC-9D817D05706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4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77" y="61408"/>
            <a:ext cx="1481178" cy="86648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27584" y="3537613"/>
            <a:ext cx="7443078" cy="2550312"/>
            <a:chOff x="1356008" y="3586366"/>
            <a:chExt cx="7443078" cy="2550312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D07223C0-26B9-4380-9BB1-84932F306EB7}"/>
                </a:ext>
              </a:extLst>
            </p:cNvPr>
            <p:cNvSpPr/>
            <p:nvPr/>
          </p:nvSpPr>
          <p:spPr>
            <a:xfrm>
              <a:off x="1428782" y="4224529"/>
              <a:ext cx="988939" cy="10684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CE91A258-889D-44C2-97E6-004CB64175C9}"/>
                </a:ext>
              </a:extLst>
            </p:cNvPr>
            <p:cNvSpPr txBox="1"/>
            <p:nvPr/>
          </p:nvSpPr>
          <p:spPr>
            <a:xfrm>
              <a:off x="1758407" y="5315949"/>
              <a:ext cx="163387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Source code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Bug reports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Change histories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8DA075D-C34F-4DE9-93C6-3A22DC720D9B}"/>
                </a:ext>
              </a:extLst>
            </p:cNvPr>
            <p:cNvSpPr/>
            <p:nvPr/>
          </p:nvSpPr>
          <p:spPr>
            <a:xfrm>
              <a:off x="2813438" y="4222201"/>
              <a:ext cx="882007" cy="106842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BB60616D-BFFB-469E-A009-AC81F934AE21}"/>
                </a:ext>
              </a:extLst>
            </p:cNvPr>
            <p:cNvSpPr/>
            <p:nvPr/>
          </p:nvSpPr>
          <p:spPr>
            <a:xfrm>
              <a:off x="4182550" y="4198034"/>
              <a:ext cx="1020560" cy="10891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pic>
          <p:nvPicPr>
            <p:cNvPr id="9" name="Graphic 20">
              <a:extLst>
                <a:ext uri="{FF2B5EF4-FFF2-40B4-BE49-F238E27FC236}">
                  <a16:creationId xmlns="" xmlns:a16="http://schemas.microsoft.com/office/drawing/2014/main" id="{0EDD2180-6686-4D29-A46E-29A9F11E6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567404" y="4331054"/>
              <a:ext cx="355370" cy="414638"/>
            </a:xfrm>
            <a:prstGeom prst="rect">
              <a:avLst/>
            </a:prstGeom>
          </p:spPr>
        </p:pic>
        <p:pic>
          <p:nvPicPr>
            <p:cNvPr id="11" name="Graphic 25">
              <a:extLst>
                <a:ext uri="{FF2B5EF4-FFF2-40B4-BE49-F238E27FC236}">
                  <a16:creationId xmlns="" xmlns:a16="http://schemas.microsoft.com/office/drawing/2014/main" id="{905250A0-9C28-4BBA-88D4-5A52C3B96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024996" y="4495360"/>
              <a:ext cx="355370" cy="414638"/>
            </a:xfrm>
            <a:prstGeom prst="rect">
              <a:avLst/>
            </a:prstGeom>
          </p:spPr>
        </p:pic>
        <p:pic>
          <p:nvPicPr>
            <p:cNvPr id="12" name="Graphic 26">
              <a:extLst>
                <a:ext uri="{FF2B5EF4-FFF2-40B4-BE49-F238E27FC236}">
                  <a16:creationId xmlns="" xmlns:a16="http://schemas.microsoft.com/office/drawing/2014/main" id="{48AE0F98-A8CB-49DC-A5F7-B91E894A1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60944" y="4817070"/>
              <a:ext cx="355370" cy="4146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43FDEAD-2BFF-42AE-8C73-AD50D4AFE151}"/>
                </a:ext>
              </a:extLst>
            </p:cNvPr>
            <p:cNvSpPr txBox="1"/>
            <p:nvPr/>
          </p:nvSpPr>
          <p:spPr>
            <a:xfrm>
              <a:off x="1356008" y="3589181"/>
              <a:ext cx="12459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Data Collection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2DD4D7F-B121-43AE-BAD6-C5D598F3F9B5}"/>
                </a:ext>
              </a:extLst>
            </p:cNvPr>
            <p:cNvSpPr txBox="1"/>
            <p:nvPr/>
          </p:nvSpPr>
          <p:spPr>
            <a:xfrm>
              <a:off x="2681905" y="3594811"/>
              <a:ext cx="1557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Preprocessing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A7205539-F1A7-4ABA-992B-6F185606E801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417721" y="4758743"/>
              <a:ext cx="37828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">
              <a:extLst>
                <a:ext uri="{FF2B5EF4-FFF2-40B4-BE49-F238E27FC236}">
                  <a16:creationId xmlns="" xmlns:a16="http://schemas.microsoft.com/office/drawing/2014/main" id="{2D7625C8-7095-433C-903C-2976409AD424}"/>
                </a:ext>
              </a:extLst>
            </p:cNvPr>
            <p:cNvGrpSpPr/>
            <p:nvPr/>
          </p:nvGrpSpPr>
          <p:grpSpPr>
            <a:xfrm>
              <a:off x="2913963" y="5295359"/>
              <a:ext cx="206260" cy="649836"/>
              <a:chOff x="0" y="0"/>
              <a:chExt cx="377920" cy="1060719"/>
            </a:xfrm>
          </p:grpSpPr>
          <p:sp>
            <p:nvSpPr>
              <p:cNvPr id="18" name="Line">
                <a:extLst>
                  <a:ext uri="{FF2B5EF4-FFF2-40B4-BE49-F238E27FC236}">
                    <a16:creationId xmlns="" xmlns:a16="http://schemas.microsoft.com/office/drawing/2014/main" id="{3816CC3D-F6DC-4ED1-BDBD-B40EE0D5674E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9" name="Line">
                <a:extLst>
                  <a:ext uri="{FF2B5EF4-FFF2-40B4-BE49-F238E27FC236}">
                    <a16:creationId xmlns="" xmlns:a16="http://schemas.microsoft.com/office/drawing/2014/main" id="{9E994553-E9D1-4739-8D44-38343E321887}"/>
                  </a:ext>
                </a:extLst>
              </p:cNvPr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="" xmlns:a16="http://schemas.microsoft.com/office/drawing/2014/main" id="{B0C8BEBE-B2E5-4F71-AE73-0A6C8EA12ED3}"/>
                  </a:ext>
                </a:extLst>
              </p:cNvPr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16B959D8-3311-494F-9CE3-B1512754BB66}"/>
                </a:ext>
              </a:extLst>
            </p:cNvPr>
            <p:cNvSpPr txBox="1"/>
            <p:nvPr/>
          </p:nvSpPr>
          <p:spPr>
            <a:xfrm>
              <a:off x="3072781" y="5298207"/>
              <a:ext cx="12025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Labeling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Filtering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Parsing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2D51EA67-BDA4-4B4A-9724-3C509955423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695445" y="4756414"/>
              <a:ext cx="485213" cy="232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A5F17D1-E2D2-4599-A809-7CCEB4C73073}"/>
                </a:ext>
              </a:extLst>
            </p:cNvPr>
            <p:cNvSpPr txBox="1"/>
            <p:nvPr/>
          </p:nvSpPr>
          <p:spPr>
            <a:xfrm>
              <a:off x="4133973" y="3594182"/>
              <a:ext cx="1260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Feature Extraction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grpSp>
          <p:nvGrpSpPr>
            <p:cNvPr id="24" name="Group">
              <a:extLst>
                <a:ext uri="{FF2B5EF4-FFF2-40B4-BE49-F238E27FC236}">
                  <a16:creationId xmlns="" xmlns:a16="http://schemas.microsoft.com/office/drawing/2014/main" id="{FBCA4442-82E1-4799-B50E-B0FBD6E8A518}"/>
                </a:ext>
              </a:extLst>
            </p:cNvPr>
            <p:cNvGrpSpPr/>
            <p:nvPr/>
          </p:nvGrpSpPr>
          <p:grpSpPr>
            <a:xfrm>
              <a:off x="4239420" y="5306110"/>
              <a:ext cx="392015" cy="830568"/>
              <a:chOff x="0" y="0"/>
              <a:chExt cx="643841" cy="2035762"/>
            </a:xfrm>
          </p:grpSpPr>
          <p:sp>
            <p:nvSpPr>
              <p:cNvPr id="25" name="Line">
                <a:extLst>
                  <a:ext uri="{FF2B5EF4-FFF2-40B4-BE49-F238E27FC236}">
                    <a16:creationId xmlns="" xmlns:a16="http://schemas.microsoft.com/office/drawing/2014/main" id="{E23D5827-A84A-4F40-8AEA-EE4F7AA15053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413227" cy="138829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6" name="Line">
                <a:extLst>
                  <a:ext uri="{FF2B5EF4-FFF2-40B4-BE49-F238E27FC236}">
                    <a16:creationId xmlns="" xmlns:a16="http://schemas.microsoft.com/office/drawing/2014/main" id="{53498C14-8CE6-4A5D-9A0D-A62B90E346C0}"/>
                  </a:ext>
                </a:extLst>
              </p:cNvPr>
              <p:cNvSpPr/>
              <p:nvPr/>
            </p:nvSpPr>
            <p:spPr>
              <a:xfrm flipV="1">
                <a:off x="643841" y="1056635"/>
                <a:ext cx="1" cy="97912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7" name="Line">
                <a:extLst>
                  <a:ext uri="{FF2B5EF4-FFF2-40B4-BE49-F238E27FC236}">
                    <a16:creationId xmlns="" xmlns:a16="http://schemas.microsoft.com/office/drawing/2014/main" id="{DB666742-B33A-4289-A37C-0D95E68426A7}"/>
                  </a:ext>
                </a:extLst>
              </p:cNvPr>
              <p:cNvSpPr/>
              <p:nvPr/>
            </p:nvSpPr>
            <p:spPr>
              <a:xfrm>
                <a:off x="428127" y="1386600"/>
                <a:ext cx="2028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0213D63-F930-4C89-A245-F28E982F731F}"/>
                </a:ext>
              </a:extLst>
            </p:cNvPr>
            <p:cNvSpPr txBox="1"/>
            <p:nvPr/>
          </p:nvSpPr>
          <p:spPr>
            <a:xfrm>
              <a:off x="4592245" y="5705462"/>
              <a:ext cx="17721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Feature vectors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Word </a:t>
              </a:r>
              <a:r>
                <a:rPr lang="en-US" sz="11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embeddings</a:t>
              </a:r>
              <a:endParaRPr lang="en-US" sz="11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grpSp>
          <p:nvGrpSpPr>
            <p:cNvPr id="29" name="Group">
              <a:extLst>
                <a:ext uri="{FF2B5EF4-FFF2-40B4-BE49-F238E27FC236}">
                  <a16:creationId xmlns="" xmlns:a16="http://schemas.microsoft.com/office/drawing/2014/main" id="{CCA1D6C2-880C-4413-B30E-042F4B36EC58}"/>
                </a:ext>
              </a:extLst>
            </p:cNvPr>
            <p:cNvGrpSpPr/>
            <p:nvPr/>
          </p:nvGrpSpPr>
          <p:grpSpPr>
            <a:xfrm>
              <a:off x="1529308" y="5297686"/>
              <a:ext cx="206260" cy="649836"/>
              <a:chOff x="0" y="0"/>
              <a:chExt cx="377920" cy="1060719"/>
            </a:xfrm>
          </p:grpSpPr>
          <p:sp>
            <p:nvSpPr>
              <p:cNvPr id="30" name="Line">
                <a:extLst>
                  <a:ext uri="{FF2B5EF4-FFF2-40B4-BE49-F238E27FC236}">
                    <a16:creationId xmlns="" xmlns:a16="http://schemas.microsoft.com/office/drawing/2014/main" id="{27E05326-528D-4DA1-BA81-3BB824B094D1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="" xmlns:a16="http://schemas.microsoft.com/office/drawing/2014/main" id="{B31164A9-B25C-45A4-8F38-26464FDAB646}"/>
                  </a:ext>
                </a:extLst>
              </p:cNvPr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="" xmlns:a16="http://schemas.microsoft.com/office/drawing/2014/main" id="{228E6C46-0F14-4EDA-B3F3-77CB6B2DD967}"/>
                  </a:ext>
                </a:extLst>
              </p:cNvPr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="" xmlns:a16="http://schemas.microsoft.com/office/drawing/2014/main" id="{8E018651-C872-43C7-84EC-02CD777AE48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203111" y="4742603"/>
              <a:ext cx="871845" cy="635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618D1039-4A8E-4269-A39D-16E65E526C27}"/>
                </a:ext>
              </a:extLst>
            </p:cNvPr>
            <p:cNvSpPr/>
            <p:nvPr/>
          </p:nvSpPr>
          <p:spPr>
            <a:xfrm>
              <a:off x="6046387" y="4185268"/>
              <a:ext cx="945443" cy="106842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grpSp>
          <p:nvGrpSpPr>
            <p:cNvPr id="35" name="Group">
              <a:extLst>
                <a:ext uri="{FF2B5EF4-FFF2-40B4-BE49-F238E27FC236}">
                  <a16:creationId xmlns="" xmlns:a16="http://schemas.microsoft.com/office/drawing/2014/main" id="{6DFBF99F-5A2F-4026-AC1B-A29D7280CD25}"/>
                </a:ext>
              </a:extLst>
            </p:cNvPr>
            <p:cNvGrpSpPr/>
            <p:nvPr/>
          </p:nvGrpSpPr>
          <p:grpSpPr>
            <a:xfrm>
              <a:off x="6126928" y="5312444"/>
              <a:ext cx="221094" cy="649836"/>
              <a:chOff x="0" y="0"/>
              <a:chExt cx="377920" cy="1060719"/>
            </a:xfrm>
          </p:grpSpPr>
          <p:sp>
            <p:nvSpPr>
              <p:cNvPr id="36" name="Line">
                <a:extLst>
                  <a:ext uri="{FF2B5EF4-FFF2-40B4-BE49-F238E27FC236}">
                    <a16:creationId xmlns="" xmlns:a16="http://schemas.microsoft.com/office/drawing/2014/main" id="{36ABF69B-4B20-4F43-B236-5910AFD2C49A}"/>
                  </a:ext>
                </a:extLst>
              </p:cNvPr>
              <p:cNvSpPr/>
              <p:nvPr/>
            </p:nvSpPr>
            <p:spPr>
              <a:xfrm flipH="1" flipV="1">
                <a:off x="-1" y="-1"/>
                <a:ext cx="153143" cy="4108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="" xmlns:a16="http://schemas.microsoft.com/office/drawing/2014/main" id="{23D33A0A-9195-46C2-9547-DB18074E141C}"/>
                  </a:ext>
                </a:extLst>
              </p:cNvPr>
              <p:cNvSpPr/>
              <p:nvPr/>
            </p:nvSpPr>
            <p:spPr>
              <a:xfrm flipV="1">
                <a:off x="377920" y="81591"/>
                <a:ext cx="1" cy="97912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="" xmlns:a16="http://schemas.microsoft.com/office/drawing/2014/main" id="{F1E4E9A3-BBAE-4A01-A5A9-804377E0DEE6}"/>
                  </a:ext>
                </a:extLst>
              </p:cNvPr>
              <p:cNvSpPr/>
              <p:nvPr/>
            </p:nvSpPr>
            <p:spPr>
              <a:xfrm>
                <a:off x="149506" y="411556"/>
                <a:ext cx="21553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1882" tIns="31882" rIns="31882" bIns="31882" numCol="1" anchor="ctr">
                <a:noAutofit/>
              </a:bodyPr>
              <a:lstStyle/>
              <a:p>
                <a:pPr eaLnBrk="1" hangingPunct="1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4000" b="1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B3F9030-B9D0-4A64-964C-8114DF1C7AFD}"/>
                </a:ext>
              </a:extLst>
            </p:cNvPr>
            <p:cNvSpPr txBox="1"/>
            <p:nvPr/>
          </p:nvSpPr>
          <p:spPr>
            <a:xfrm>
              <a:off x="6372200" y="5315799"/>
              <a:ext cx="181287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Classification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Generation</a:t>
              </a:r>
            </a:p>
            <a:p>
              <a:r>
                <a:rPr lang="en-US" sz="11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Recommendation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9A48535-BD39-439F-8F20-BEB567D87907}"/>
                </a:ext>
              </a:extLst>
            </p:cNvPr>
            <p:cNvSpPr txBox="1"/>
            <p:nvPr/>
          </p:nvSpPr>
          <p:spPr>
            <a:xfrm>
              <a:off x="5938662" y="3586366"/>
              <a:ext cx="1793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Machine Learning Model</a:t>
              </a:r>
              <a:endParaRPr lang="en-US" sz="1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="" xmlns:a16="http://schemas.microsoft.com/office/drawing/2014/main" id="{79C809AF-09EE-4BDF-88B9-48BB8A9C47BE}"/>
                </a:ext>
              </a:extLst>
            </p:cNvPr>
            <p:cNvCxnSpPr>
              <a:cxnSpLocks/>
            </p:cNvCxnSpPr>
            <p:nvPr/>
          </p:nvCxnSpPr>
          <p:spPr>
            <a:xfrm>
              <a:off x="7013416" y="4744181"/>
              <a:ext cx="400190" cy="477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C2958C4-1935-478A-A300-98EDAC53EC3B}"/>
                </a:ext>
              </a:extLst>
            </p:cNvPr>
            <p:cNvSpPr txBox="1"/>
            <p:nvPr/>
          </p:nvSpPr>
          <p:spPr>
            <a:xfrm>
              <a:off x="7376253" y="4346272"/>
              <a:ext cx="1422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Intelligent Software Tools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="" xmlns:a16="http://schemas.microsoft.com/office/drawing/2014/main" id="{90122E11-3129-45C4-8D30-28FBA05EF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1983" y="4320347"/>
              <a:ext cx="926476" cy="857398"/>
            </a:xfrm>
            <a:prstGeom prst="rect">
              <a:avLst/>
            </a:prstGeom>
          </p:spPr>
        </p:pic>
        <p:pic>
          <p:nvPicPr>
            <p:cNvPr id="44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7421" y="4306700"/>
              <a:ext cx="902028" cy="884513"/>
            </a:xfrm>
            <a:prstGeom prst="rect">
              <a:avLst/>
            </a:prstGeom>
          </p:spPr>
        </p:pic>
        <p:pic>
          <p:nvPicPr>
            <p:cNvPr id="45" name="Picture 2" descr="Image result for SVM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505769">
              <a:off x="6189221" y="4405196"/>
              <a:ext cx="623909" cy="668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图片 1"/>
          <p:cNvPicPr>
            <a:picLocks noChangeAspect="1"/>
          </p:cNvPicPr>
          <p:nvPr/>
        </p:nvPicPr>
        <p:blipFill rotWithShape="1">
          <a:blip r:embed="rId8"/>
          <a:srcRect l="-1" r="580"/>
          <a:stretch/>
        </p:blipFill>
        <p:spPr>
          <a:xfrm>
            <a:off x="1318444" y="1328692"/>
            <a:ext cx="6168683" cy="16132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DAC190A-7E91-4A99-8048-6F90A70787F8}"/>
              </a:ext>
            </a:extLst>
          </p:cNvPr>
          <p:cNvSpPr txBox="1"/>
          <p:nvPr/>
        </p:nvSpPr>
        <p:spPr>
          <a:xfrm>
            <a:off x="3120223" y="3070480"/>
            <a:ext cx="256512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Consolas" panose="020B0609020204030204" pitchFamily="49" charset="0"/>
              </a:defRPr>
            </a:lvl1pPr>
          </a:lstStyle>
          <a:p>
            <a:r>
              <a:rPr lang="zh-CN" altLang="en-US" b="1" dirty="0" smtClean="0"/>
              <a:t>源代码分析：</a:t>
            </a:r>
            <a:r>
              <a:rPr lang="en-US" altLang="zh-CN" b="1" dirty="0" smtClean="0"/>
              <a:t>AST</a:t>
            </a:r>
            <a:r>
              <a:rPr lang="zh-CN" altLang="en-US" b="1" dirty="0" smtClean="0"/>
              <a:t>树状结构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06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rgbClr val="4677BF"/>
            </a:solidFill>
            <a:effectLst/>
            <a:latin typeface="Comic Sans MS" pitchFamily="66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4677BF"/>
            </a:solidFill>
            <a:effectLst/>
            <a:latin typeface="Comic Sans MS" pitchFamily="66" charset="0"/>
            <a:ea typeface="微软雅黑" pitchFamily="34" charset="-122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12116</TotalTime>
  <Words>1199</Words>
  <Application>Microsoft Office PowerPoint</Application>
  <PresentationFormat>Custom</PresentationFormat>
  <Paragraphs>417</Paragraphs>
  <Slides>26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FangSong</vt:lpstr>
      <vt:lpstr>Gulim</vt:lpstr>
      <vt:lpstr>楷体_GB2312</vt:lpstr>
      <vt:lpstr>微软雅黑</vt:lpstr>
      <vt:lpstr>宋体</vt:lpstr>
      <vt:lpstr>新細明體</vt:lpstr>
      <vt:lpstr>Arial</vt:lpstr>
      <vt:lpstr>Calibri</vt:lpstr>
      <vt:lpstr>Cambria</vt:lpstr>
      <vt:lpstr>Cambria Math</vt:lpstr>
      <vt:lpstr>Comic Sans MS</vt:lpstr>
      <vt:lpstr>Consolas</vt:lpstr>
      <vt:lpstr>Helvetica</vt:lpstr>
      <vt:lpstr>High Tower Text</vt:lpstr>
      <vt:lpstr>Times New Roman</vt:lpstr>
      <vt:lpstr>Wingdings</vt:lpstr>
      <vt:lpstr>Wingdings 3</vt:lpstr>
      <vt:lpstr>Quadrant</vt:lpstr>
      <vt:lpstr>人工智能时代下的软件工程发展趋势</vt:lpstr>
      <vt:lpstr>时代背景</vt:lpstr>
      <vt:lpstr>AlphaGo 在人工智能的突破</vt:lpstr>
      <vt:lpstr>IT技术的发展趋势</vt:lpstr>
      <vt:lpstr>AI与系统软件融合</vt:lpstr>
      <vt:lpstr>用AI解决软件工程问题</vt:lpstr>
      <vt:lpstr>用AI解决软件工程问题</vt:lpstr>
      <vt:lpstr>需求分析自动化</vt:lpstr>
      <vt:lpstr>代码分析自动化</vt:lpstr>
      <vt:lpstr>自动编写代码是否可行？</vt:lpstr>
      <vt:lpstr>软件测试自动化</vt:lpstr>
      <vt:lpstr>PowerPoint Presentation</vt:lpstr>
      <vt:lpstr>故障诊断自动化</vt:lpstr>
      <vt:lpstr>SE for AI: 软件2.0</vt:lpstr>
      <vt:lpstr>软件2.0面临的可靠性问题</vt:lpstr>
      <vt:lpstr>软件2.0面临的安全性问题</vt:lpstr>
      <vt:lpstr>争议和机会</vt:lpstr>
      <vt:lpstr>从工程角度看AI可靠性</vt:lpstr>
      <vt:lpstr>举例1：攻击防御 or 异常检测？</vt:lpstr>
      <vt:lpstr>异常输入数据检测</vt:lpstr>
      <vt:lpstr>举例2：Ensemble vs容错?</vt:lpstr>
      <vt:lpstr>软件2.0的可靠性研究思路</vt:lpstr>
      <vt:lpstr>其它软工问题：性能、产权保护等</vt:lpstr>
      <vt:lpstr>其它软工问题：性能、产权保护等</vt:lpstr>
      <vt:lpstr>总结：AI时代下的软件工程发展趋势</vt:lpstr>
      <vt:lpstr>谢谢各位！</vt:lpstr>
    </vt:vector>
  </TitlesOfParts>
  <Company>APPLE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xychen</dc:creator>
  <cp:lastModifiedBy>lyu</cp:lastModifiedBy>
  <cp:revision>1380</cp:revision>
  <dcterms:created xsi:type="dcterms:W3CDTF">2009-06-12T01:09:14Z</dcterms:created>
  <dcterms:modified xsi:type="dcterms:W3CDTF">2018-11-25T02:35:36Z</dcterms:modified>
</cp:coreProperties>
</file>